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>
  <p:sldMasterIdLst>
    <p:sldMasterId id="2147483672" r:id="rId1"/>
    <p:sldMasterId id="2147483702" r:id="rId2"/>
  </p:sldMasterIdLst>
  <p:notesMasterIdLst>
    <p:notesMasterId r:id="rId32"/>
  </p:notesMasterIdLst>
  <p:handoutMasterIdLst>
    <p:handoutMasterId r:id="rId33"/>
  </p:handoutMasterIdLst>
  <p:sldIdLst>
    <p:sldId id="907" r:id="rId3"/>
    <p:sldId id="855" r:id="rId4"/>
    <p:sldId id="924" r:id="rId5"/>
    <p:sldId id="930" r:id="rId6"/>
    <p:sldId id="925" r:id="rId7"/>
    <p:sldId id="926" r:id="rId8"/>
    <p:sldId id="927" r:id="rId9"/>
    <p:sldId id="928" r:id="rId10"/>
    <p:sldId id="936" r:id="rId11"/>
    <p:sldId id="929" r:id="rId12"/>
    <p:sldId id="931" r:id="rId13"/>
    <p:sldId id="897" r:id="rId14"/>
    <p:sldId id="885" r:id="rId15"/>
    <p:sldId id="886" r:id="rId16"/>
    <p:sldId id="950" r:id="rId17"/>
    <p:sldId id="887" r:id="rId18"/>
    <p:sldId id="900" r:id="rId19"/>
    <p:sldId id="943" r:id="rId20"/>
    <p:sldId id="951" r:id="rId21"/>
    <p:sldId id="889" r:id="rId22"/>
    <p:sldId id="933" r:id="rId23"/>
    <p:sldId id="905" r:id="rId24"/>
    <p:sldId id="952" r:id="rId25"/>
    <p:sldId id="908" r:id="rId26"/>
    <p:sldId id="894" r:id="rId27"/>
    <p:sldId id="910" r:id="rId28"/>
    <p:sldId id="911" r:id="rId29"/>
    <p:sldId id="866" r:id="rId30"/>
    <p:sldId id="923" r:id="rId31"/>
  </p:sldIdLst>
  <p:sldSz cx="12192000" cy="6858000"/>
  <p:notesSz cx="6997700" cy="9271000"/>
  <p:defaultTextStyle>
    <a:defPPr>
      <a:defRPr lang="en-US"/>
    </a:defPPr>
    <a:lvl1pPr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fontAlgn="base">
      <a:spcBef>
        <a:spcPct val="20000"/>
      </a:spcBef>
      <a:spcAft>
        <a:spcPct val="0"/>
      </a:spcAft>
      <a:buClr>
        <a:srgbClr val="D51203"/>
      </a:buClr>
      <a:buSzPct val="80000"/>
      <a:buFont typeface="Wingdings" panose="05000000000000000000" pitchFamily="2" charset="2"/>
      <a:buChar char="n"/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A7ADC215-5809-492F-B346-13177C8C6A48}">
          <p14:sldIdLst>
            <p14:sldId id="907"/>
            <p14:sldId id="855"/>
          </p14:sldIdLst>
        </p14:section>
        <p14:section name="矩阵的意义：表示+变换" id="{4023C2A6-F9C0-42D8-940F-BE31512C837F}">
          <p14:sldIdLst>
            <p14:sldId id="924"/>
            <p14:sldId id="930"/>
            <p14:sldId id="925"/>
            <p14:sldId id="926"/>
            <p14:sldId id="927"/>
            <p14:sldId id="928"/>
            <p14:sldId id="936"/>
            <p14:sldId id="929"/>
            <p14:sldId id="931"/>
            <p14:sldId id="897"/>
            <p14:sldId id="885"/>
            <p14:sldId id="886"/>
            <p14:sldId id="950"/>
            <p14:sldId id="887"/>
            <p14:sldId id="900"/>
            <p14:sldId id="943"/>
            <p14:sldId id="951"/>
            <p14:sldId id="889"/>
            <p14:sldId id="933"/>
            <p14:sldId id="905"/>
            <p14:sldId id="952"/>
            <p14:sldId id="908"/>
            <p14:sldId id="894"/>
            <p14:sldId id="910"/>
            <p14:sldId id="911"/>
            <p14:sldId id="866"/>
            <p14:sldId id="92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216" userDrawn="1">
          <p15:clr>
            <a:srgbClr val="A4A3A4"/>
          </p15:clr>
        </p15:guide>
        <p15:guide id="2" pos="392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J" initials="WJ" lastIdx="1" clrIdx="0">
    <p:extLst>
      <p:ext uri="{19B8F6BF-5375-455C-9EA6-DF929625EA0E}">
        <p15:presenceInfo xmlns:p15="http://schemas.microsoft.com/office/powerpoint/2012/main" userId="WJ" providerId="None"/>
      </p:ext>
    </p:extLst>
  </p:cmAuthor>
  <p:cmAuthor id="2" name="Wang Jing" initials="WJ" lastIdx="2" clrIdx="1">
    <p:extLst>
      <p:ext uri="{19B8F6BF-5375-455C-9EA6-DF929625EA0E}">
        <p15:presenceInfo xmlns:p15="http://schemas.microsoft.com/office/powerpoint/2012/main" userId="00cf5c5ab3780ff6" providerId="Windows Live"/>
      </p:ext>
    </p:extLst>
  </p:cmAuthor>
  <p:cmAuthor id="3" name="宋 钰丹" initials="宋" lastIdx="1" clrIdx="2">
    <p:extLst>
      <p:ext uri="{19B8F6BF-5375-455C-9EA6-DF929625EA0E}">
        <p15:presenceInfo xmlns:p15="http://schemas.microsoft.com/office/powerpoint/2012/main" userId="844fd0f73fef745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18F"/>
    <a:srgbClr val="A3CACD"/>
    <a:srgbClr val="5D9767"/>
    <a:srgbClr val="E6E6E6"/>
    <a:srgbClr val="FF0000"/>
    <a:srgbClr val="FFB2B2"/>
    <a:srgbClr val="F5B093"/>
    <a:srgbClr val="AFCAE8"/>
    <a:srgbClr val="FCEDD8"/>
    <a:srgbClr val="FF99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857" autoAdjust="0"/>
    <p:restoredTop sz="95314" autoAdjust="0"/>
  </p:normalViewPr>
  <p:slideViewPr>
    <p:cSldViewPr>
      <p:cViewPr varScale="1">
        <p:scale>
          <a:sx n="65" d="100"/>
          <a:sy n="65" d="100"/>
        </p:scale>
        <p:origin x="144" y="36"/>
      </p:cViewPr>
      <p:guideLst>
        <p:guide orient="horz" pos="2216"/>
        <p:guide pos="392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1926"/>
    </p:cViewPr>
  </p:sorterViewPr>
  <p:notesViewPr>
    <p:cSldViewPr>
      <p:cViewPr varScale="1">
        <p:scale>
          <a:sx n="64" d="100"/>
          <a:sy n="64" d="100"/>
        </p:scale>
        <p:origin x="3086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commentAuthors" Target="commentAuthor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1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6522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55874152-45B2-4726-A54F-327D23AF2B8A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247776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409575" y="695325"/>
            <a:ext cx="6178550" cy="34766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0088" y="4403725"/>
            <a:ext cx="5597525" cy="417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</a:p>
          <a:p>
            <a:pPr lvl="1"/>
            <a:r>
              <a:rPr lang="en-US" altLang="zh-CN" noProof="0"/>
              <a:t>Second level</a:t>
            </a:r>
          </a:p>
          <a:p>
            <a:pPr lvl="2"/>
            <a:r>
              <a:rPr lang="en-US" altLang="zh-CN" noProof="0"/>
              <a:t>Third level</a:t>
            </a:r>
          </a:p>
          <a:p>
            <a:pPr lvl="3"/>
            <a:r>
              <a:rPr lang="en-US" altLang="zh-CN" noProof="0"/>
              <a:t>Fourth level</a:t>
            </a:r>
          </a:p>
          <a:p>
            <a:pPr lvl="4"/>
            <a:r>
              <a:rPr lang="en-US" altLang="zh-CN" noProof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3988" y="88058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2958" tIns="46479" rIns="92958" bIns="46479" numCol="1" anchor="b" anchorCtr="0" compatLnSpc="1"/>
          <a:lstStyle>
            <a:lvl1pPr algn="r" defTabSz="930275">
              <a:spcBef>
                <a:spcPct val="0"/>
              </a:spcBef>
              <a:buClrTx/>
              <a:buSzTx/>
              <a:buFontTx/>
              <a:buNone/>
              <a:defRPr sz="1200" smtClean="0"/>
            </a:lvl1pPr>
          </a:lstStyle>
          <a:p>
            <a:pPr>
              <a:defRPr/>
            </a:pPr>
            <a:fld id="{F71F6432-638A-4DD0-83D2-6A59D23289A9}" type="slidenum">
              <a:rPr lang="zh-CN" altLang="en-US"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7744674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课程平台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5936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5788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r>
              <a:rPr lang="zh-CN" altLang="en-US" dirty="0"/>
              <a:t>之前看到了特征值对于矩阵相乘的作用</a:t>
            </a:r>
            <a:endParaRPr lang="en-US" altLang="zh-CN" dirty="0"/>
          </a:p>
          <a:p>
            <a:pPr marL="585788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r>
              <a:rPr lang="zh-CN" altLang="en-US" dirty="0"/>
              <a:t>再从特征值分解的角度来理解一下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645927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4143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5788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2583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85788" lvl="2" indent="-17145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FontTx/>
              <a:buChar char="-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682583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78641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4367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0436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28650" lvl="1" indent="-171450">
              <a:buFontTx/>
              <a:buChar char="-"/>
            </a:pPr>
            <a:r>
              <a:rPr lang="zh-CN" altLang="en-US" dirty="0"/>
              <a:t>线性代数：表示；最优化：求解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信息论：度量不确定性</a:t>
            </a:r>
            <a:endParaRPr lang="en-US" altLang="zh-CN" dirty="0"/>
          </a:p>
          <a:p>
            <a:pPr marL="628650" lvl="1" indent="-171450">
              <a:buFontTx/>
              <a:buChar char="-"/>
            </a:pPr>
            <a:r>
              <a:rPr lang="zh-CN" altLang="en-US" dirty="0"/>
              <a:t>微积分：泰勒展开</a:t>
            </a:r>
            <a:r>
              <a:rPr lang="en-US" altLang="zh-CN" dirty="0"/>
              <a:t>-</a:t>
            </a:r>
            <a:r>
              <a:rPr lang="zh-CN" altLang="en-US" dirty="0"/>
              <a:t>梯度下降；链式求导等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897934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023891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748652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804517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641425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dirty="0"/>
              <a:t>-</a:t>
            </a:r>
            <a:r>
              <a:rPr lang="zh-CN" altLang="en-US" dirty="0"/>
              <a:t>秩</a:t>
            </a:r>
            <a:r>
              <a:rPr lang="en-US" altLang="zh-CN" dirty="0"/>
              <a:t>=</a:t>
            </a:r>
            <a:r>
              <a:rPr lang="zh-CN" altLang="en-US" dirty="0"/>
              <a:t>秩序：有序，秩就小</a:t>
            </a:r>
            <a:endParaRPr lang="en-US" altLang="zh-CN" dirty="0"/>
          </a:p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dirty="0"/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模式清晰，秩就小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加个牛，大一些；再加个坦克，更大，甚至可能是噪声，错的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7413309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160653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14338" lvl="2" indent="0" algn="just">
              <a:lnSpc>
                <a:spcPct val="150000"/>
              </a:lnSpc>
              <a:spcBef>
                <a:spcPts val="600"/>
              </a:spcBef>
              <a:spcAft>
                <a:spcPts val="600"/>
              </a:spcAft>
              <a:buClr>
                <a:srgbClr val="0000FF"/>
              </a:buClr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77577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9700" y="768350"/>
            <a:ext cx="6819900" cy="3836988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451526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3027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71F6432-638A-4DD0-83D2-6A59D23289A9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pPr marL="0" marR="0" lvl="0" indent="0" algn="r" defTabSz="93027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17089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线性方程组之外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09575" y="695325"/>
            <a:ext cx="6178550" cy="3476625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F71F6432-638A-4DD0-83D2-6A59D23289A9}" type="slidenum">
              <a:rPr lang="zh-CN" altLang="en-US" smtClean="0"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347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8" Type="http://schemas.openxmlformats.org/officeDocument/2006/relationships/hyperlink" Target="mailto:wudan@bjtu.edu.cn" TargetMode="External"/><Relationship Id="rId3" Type="http://schemas.openxmlformats.org/officeDocument/2006/relationships/hyperlink" Target="mailto:jianyu@bjtu.edu.cn" TargetMode="External"/><Relationship Id="rId7" Type="http://schemas.openxmlformats.org/officeDocument/2006/relationships/hyperlink" Target="mailto:hlli@bjtu.edu.cn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hyperlink" Target="mailto:hfhuang@bjtu.edu.cn" TargetMode="External"/><Relationship Id="rId5" Type="http://schemas.openxmlformats.org/officeDocument/2006/relationships/hyperlink" Target="mailto:lxtian@bjtu.edu.cn" TargetMode="External"/><Relationship Id="rId10" Type="http://schemas.openxmlformats.org/officeDocument/2006/relationships/hyperlink" Target="mailto:wj@bjtu.edu.cn" TargetMode="External"/><Relationship Id="rId4" Type="http://schemas.openxmlformats.org/officeDocument/2006/relationships/hyperlink" Target="mailto:lpjing@bjtu.edu.cn" TargetMode="External"/><Relationship Id="rId9" Type="http://schemas.openxmlformats.org/officeDocument/2006/relationships/hyperlink" Target="mailto:hywan@bjtu.edu.cn" TargetMode="Externa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3F3920A-DE62-4E44-A61D-9EB55B1B43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Picture 10">
            <a:extLst>
              <a:ext uri="{FF2B5EF4-FFF2-40B4-BE49-F238E27FC236}">
                <a16:creationId xmlns:a16="http://schemas.microsoft.com/office/drawing/2014/main" id="{DFF82E2D-1730-4B20-A96A-C015733DEFB2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27316179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793730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3465444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5692279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1754680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142449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4352357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7120169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52640477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6365181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28283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5278" y="6479593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400" y="5712619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092591"/>
      </p:ext>
    </p:extLst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01225224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48204570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40690666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3567573"/>
      </p:ext>
    </p:extLst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2012904"/>
      </p:ext>
    </p:extLst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958553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9991204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506521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4914289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589561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F32184-2681-485D-970D-1199D595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1F65B3-A330-4CE8-AE55-C8099547A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D4F308-4E47-46CB-B779-BF0DFA114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2689865-E0C5-49DD-866C-E8622DAC7F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02573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2138861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8193822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764DE79-268F-4C1A-8933-263129D2AF90}" type="datetimeFigureOut">
              <a:rPr lang="en-US" dirty="0"/>
              <a:t>8/6/2020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10022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98971060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4010103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142670140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773187114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8176" y="-140857"/>
            <a:ext cx="10464800" cy="79175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609600" y="1577340"/>
            <a:ext cx="5303520" cy="3508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6278204" y="1854658"/>
            <a:ext cx="4610945" cy="4678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200" b="1" i="0">
                <a:solidFill>
                  <a:schemeClr val="tx1"/>
                </a:solidFill>
                <a:latin typeface="PMingLiU"/>
                <a:cs typeface="PMingLiU"/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0639560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148176" y="-140857"/>
            <a:ext cx="10464800" cy="791755"/>
          </a:xfrm>
          <a:prstGeom prst="rect">
            <a:avLst/>
          </a:prstGeom>
        </p:spPr>
        <p:txBody>
          <a:bodyPr lIns="0" tIns="0" rIns="0" bIns="0"/>
          <a:lstStyle>
            <a:lvl1pPr>
              <a:defRPr sz="6000" b="0" i="0">
                <a:solidFill>
                  <a:schemeClr val="tx1"/>
                </a:solidFill>
                <a:latin typeface="Calibri Light"/>
                <a:cs typeface="Calibri Ligh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8/6/2020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4177353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7470174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98106684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4064340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6879480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65705877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24675375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57055490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74148899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93301905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5527099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60519844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3432728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2" descr="https://timgsa.baidu.com/timg?image&amp;quality=80&amp;size=b9999_10000&amp;sec=1589392467066&amp;di=858448bcac33b053afe05c80d7f9cab3&amp;imgtype=0&amp;src=http%3A%2F%2F5b0988e595225.cdn.sohucs.com%2Fimages%2F20180612%2F550cbc8547804dfb9c7d80fb69cee600.jpeg">
            <a:extLst>
              <a:ext uri="{FF2B5EF4-FFF2-40B4-BE49-F238E27FC236}">
                <a16:creationId xmlns:a16="http://schemas.microsoft.com/office/drawing/2014/main" id="{B9A6C44C-B792-4AA0-873C-5C7E310A03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b="4546"/>
          <a:stretch/>
        </p:blipFill>
        <p:spPr bwMode="auto">
          <a:xfrm>
            <a:off x="0" y="3875809"/>
            <a:ext cx="12192000" cy="2982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38200" y="457200"/>
            <a:ext cx="10515600" cy="639772"/>
          </a:xfrm>
        </p:spPr>
        <p:txBody>
          <a:bodyPr/>
          <a:lstStyle>
            <a:lvl1pPr algn="ctr">
              <a:defRPr b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北京交通大学“机器学习”课程组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00E101D-EAAD-4086-8E7F-AEFE03FFB7EF}"/>
              </a:ext>
            </a:extLst>
          </p:cNvPr>
          <p:cNvSpPr/>
          <p:nvPr userDrawn="1"/>
        </p:nvSpPr>
        <p:spPr>
          <a:xfrm>
            <a:off x="1562100" y="1600200"/>
            <a:ext cx="48768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buClr>
                <a:srgbClr val="7030A0"/>
              </a:buClr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于    剑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3"/>
              </a:rPr>
              <a:t>jianyu@bjtu.edu.cn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4"/>
              </a:rPr>
              <a:t>lpjing@bjtu.edu.cn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b="1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田丽霞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lxtian@bjtu.edu.cn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黄惠芳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hfhuang@bjtu.edu.cn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F26A67C-B839-42EA-AFCF-86419D5BFF47}"/>
              </a:ext>
            </a:extLst>
          </p:cNvPr>
          <p:cNvSpPr/>
          <p:nvPr userDrawn="1"/>
        </p:nvSpPr>
        <p:spPr>
          <a:xfrm>
            <a:off x="6229350" y="1600200"/>
            <a:ext cx="42291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7"/>
              </a:rPr>
              <a:t>hlli@bjtu.edu.cn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    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吴    丹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8"/>
              </a:rPr>
              <a:t>wudan@bjtu.edu.cn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； </a:t>
            </a:r>
            <a:endParaRPr lang="en-US" altLang="zh-CN" sz="2400" kern="0" dirty="0">
              <a:latin typeface="Times New Roman" panose="02020603050405020304" pitchFamily="18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9"/>
              </a:rPr>
              <a:t>hywan@bjtu.edu.cn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;</a:t>
            </a:r>
          </a:p>
          <a:p>
            <a:pPr marL="0" lvl="2" ea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Tx/>
              <a:buNone/>
            </a:pPr>
            <a:r>
              <a:rPr lang="zh-CN" altLang="en-US" sz="2400" b="1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王    晶</a:t>
            </a:r>
            <a:r>
              <a:rPr lang="zh-CN" altLang="en-US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  <a:hlinkClick r:id="rId10"/>
              </a:rPr>
              <a:t>wj@bjtu.edu.cn</a:t>
            </a:r>
            <a:r>
              <a:rPr lang="en-US" altLang="zh-CN" sz="2400" kern="0" dirty="0">
                <a:latin typeface="Times New Roman" panose="02020603050405020304" pitchFamily="18" charset="0"/>
                <a:ea typeface="楷体" panose="02010609060101010101" pitchFamily="49" charset="-122"/>
                <a:cs typeface="Times New Roman" panose="02020603050405020304" pitchFamily="18" charset="0"/>
              </a:rPr>
              <a:t>.</a:t>
            </a:r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9F32184-2681-485D-970D-1199D595FB1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582160"/>
            <a:ext cx="12192000" cy="227584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3A1F65B3-A330-4CE8-AE55-C8099547AB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620837"/>
          </a:xfrm>
        </p:spPr>
        <p:txBody>
          <a:bodyPr anchor="b"/>
          <a:lstStyle>
            <a:lvl1pPr algn="ctr">
              <a:defRPr sz="5400" b="1">
                <a:solidFill>
                  <a:srgbClr val="0070C0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69D4F308-4E47-46CB-B779-BF0DFA114D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54149" y="3467100"/>
            <a:ext cx="9144000" cy="609600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2689865-E0C5-49DD-866C-E8622DAC7F8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1506328" cy="137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801369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508261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2459473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33478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4">
            <a:extLst>
              <a:ext uri="{FF2B5EF4-FFF2-40B4-BE49-F238E27FC236}">
                <a16:creationId xmlns:a16="http://schemas.microsoft.com/office/drawing/2014/main" id="{68519796-002E-4D29-80CF-9803FF09CF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0" y="356659"/>
            <a:ext cx="7056107" cy="609600"/>
          </a:xfrm>
          <a:prstGeom prst="rect">
            <a:avLst/>
          </a:prstGeom>
          <a:solidFill>
            <a:srgbClr val="2F5597"/>
          </a:solidFill>
          <a:ln w="9525">
            <a:noFill/>
            <a:miter lim="800000"/>
            <a:headEnd/>
            <a:tailEnd/>
          </a:ln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0636785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26" Type="http://schemas.openxmlformats.org/officeDocument/2006/relationships/slideLayout" Target="../slideLayouts/slideLayout47.xml"/><Relationship Id="rId3" Type="http://schemas.openxmlformats.org/officeDocument/2006/relationships/slideLayout" Target="../slideLayouts/slideLayout24.xml"/><Relationship Id="rId21" Type="http://schemas.openxmlformats.org/officeDocument/2006/relationships/slideLayout" Target="../slideLayouts/slideLayout42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5" Type="http://schemas.openxmlformats.org/officeDocument/2006/relationships/slideLayout" Target="../slideLayouts/slideLayout46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slideLayout" Target="../slideLayouts/slideLayout41.xml"/><Relationship Id="rId29" Type="http://schemas.openxmlformats.org/officeDocument/2006/relationships/slideLayout" Target="../slideLayouts/slideLayout50.xml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45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23" Type="http://schemas.openxmlformats.org/officeDocument/2006/relationships/slideLayout" Target="../slideLayouts/slideLayout44.xml"/><Relationship Id="rId28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31.xml"/><Relationship Id="rId19" Type="http://schemas.openxmlformats.org/officeDocument/2006/relationships/slideLayout" Target="../slideLayouts/slideLayout40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Relationship Id="rId22" Type="http://schemas.openxmlformats.org/officeDocument/2006/relationships/slideLayout" Target="../slideLayouts/slideLayout43.xml"/><Relationship Id="rId27" Type="http://schemas.openxmlformats.org/officeDocument/2006/relationships/slideLayout" Target="../slideLayouts/slideLayout48.xml"/><Relationship Id="rId3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29540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7" name="TextBox 2">
            <a:extLst>
              <a:ext uri="{FF2B5EF4-FFF2-40B4-BE49-F238E27FC236}">
                <a16:creationId xmlns:a16="http://schemas.microsoft.com/office/drawing/2014/main" id="{0FF08776-AA40-4670-865D-D16F4CD20C8F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8" name="TextBox 2">
            <a:extLst>
              <a:ext uri="{FF2B5EF4-FFF2-40B4-BE49-F238E27FC236}">
                <a16:creationId xmlns:a16="http://schemas.microsoft.com/office/drawing/2014/main" id="{05351088-DA8C-49E2-A01B-EA0ECB971651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/29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F8B6AA0B-7B9A-4B97-96B4-BBA24D4086D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89B11CD7-A173-475B-B2D9-663691B0E909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7BA7B88-B94E-445A-8946-499B60566CF5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8469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84" r:id="rId3"/>
    <p:sldLayoutId id="2147483685" r:id="rId4"/>
    <p:sldLayoutId id="2147483650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Placeholder 1">
            <a:extLst>
              <a:ext uri="{FF2B5EF4-FFF2-40B4-BE49-F238E27FC236}">
                <a16:creationId xmlns:a16="http://schemas.microsoft.com/office/drawing/2014/main" id="{F33F3492-3EA7-456E-9D9F-85B6D389F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13" name="TextBox 2">
            <a:extLst>
              <a:ext uri="{FF2B5EF4-FFF2-40B4-BE49-F238E27FC236}">
                <a16:creationId xmlns:a16="http://schemas.microsoft.com/office/drawing/2014/main" id="{F9CD7F2F-8FCD-4134-B211-821291187807}"/>
              </a:ext>
            </a:extLst>
          </p:cNvPr>
          <p:cNvSpPr txBox="1"/>
          <p:nvPr userDrawn="1"/>
        </p:nvSpPr>
        <p:spPr>
          <a:xfrm>
            <a:off x="8116403" y="6536941"/>
            <a:ext cx="3846997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北京交通大学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《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机器学习</a:t>
            </a:r>
            <a:r>
              <a:rPr kumimoji="0" lang="en-US" altLang="zh-CN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》</a:t>
            </a:r>
            <a:r>
              <a:rPr kumimoji="0" lang="zh-CN" altLang="en-US" sz="1400" b="1" i="0" u="none" strike="noStrike" cap="none" normalizeH="0" baseline="0" dirty="0">
                <a:ln>
                  <a:noFill/>
                </a:ln>
                <a:solidFill>
                  <a:srgbClr val="0B0759"/>
                </a:solidFill>
                <a:effectLst/>
                <a:latin typeface="+mj-ea"/>
                <a:ea typeface="+mj-ea"/>
              </a:rPr>
              <a:t>课程组</a:t>
            </a:r>
            <a:endParaRPr lang="zh-CN" altLang="en-US" sz="1400" b="1" dirty="0">
              <a:solidFill>
                <a:srgbClr val="0B0759"/>
              </a:solidFill>
              <a:latin typeface="+mj-ea"/>
              <a:ea typeface="+mj-ea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AF947313-8CA1-4A21-B6CA-13B88F7E594B}"/>
              </a:ext>
            </a:extLst>
          </p:cNvPr>
          <p:cNvSpPr txBox="1"/>
          <p:nvPr userDrawn="1"/>
        </p:nvSpPr>
        <p:spPr>
          <a:xfrm>
            <a:off x="5529678" y="6550224"/>
            <a:ext cx="1132644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defRPr/>
            </a:pPr>
            <a:fld id="{B942947D-5E9E-48CD-BC64-1B8D2D672C35}" type="slidenum">
              <a:rPr lang="zh-CN" altLang="en-US" sz="1400" b="1" smtClean="0">
                <a:solidFill>
                  <a:srgbClr val="0B0759"/>
                </a:solidFill>
                <a:latin typeface="+mn-ea"/>
                <a:ea typeface="+mn-ea"/>
              </a:rPr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D51203"/>
                </a:buClr>
                <a:buSzPct val="80000"/>
                <a:buFont typeface="Wingdings" panose="05000000000000000000" pitchFamily="2" charset="2"/>
                <a:buNone/>
                <a:defRPr/>
              </a:pPr>
              <a:t>‹#›</a:t>
            </a:fld>
            <a:r>
              <a:rPr lang="en-US" altLang="zh-CN" sz="1400" b="1" dirty="0">
                <a:solidFill>
                  <a:srgbClr val="0B0759"/>
                </a:solidFill>
                <a:latin typeface="+mn-ea"/>
                <a:ea typeface="+mn-ea"/>
              </a:rPr>
              <a:t>/53</a:t>
            </a:r>
            <a:endParaRPr lang="zh-CN" altLang="en-US" sz="1400" b="1" dirty="0">
              <a:solidFill>
                <a:srgbClr val="0B0759"/>
              </a:solidFill>
              <a:latin typeface="+mn-ea"/>
              <a:ea typeface="+mn-ea"/>
            </a:endParaRPr>
          </a:p>
        </p:txBody>
      </p:sp>
      <p:pic>
        <p:nvPicPr>
          <p:cNvPr id="15" name="Picture 10">
            <a:extLst>
              <a:ext uri="{FF2B5EF4-FFF2-40B4-BE49-F238E27FC236}">
                <a16:creationId xmlns:a16="http://schemas.microsoft.com/office/drawing/2014/main" id="{18B2A977-167A-4A8F-A88D-86CAF919DE44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6" y="40616"/>
            <a:ext cx="692484" cy="648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960227EA-3FA8-40CF-94CE-B6A6FE64D13F}"/>
              </a:ext>
            </a:extLst>
          </p:cNvPr>
          <p:cNvCxnSpPr/>
          <p:nvPr userDrawn="1"/>
        </p:nvCxnSpPr>
        <p:spPr>
          <a:xfrm>
            <a:off x="0" y="753611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38938837-8A1F-44BD-B6D8-D8C017F27AAE}"/>
              </a:ext>
            </a:extLst>
          </p:cNvPr>
          <p:cNvCxnSpPr/>
          <p:nvPr userDrawn="1"/>
        </p:nvCxnSpPr>
        <p:spPr>
          <a:xfrm>
            <a:off x="0" y="6477000"/>
            <a:ext cx="12192000" cy="0"/>
          </a:xfrm>
          <a:prstGeom prst="line">
            <a:avLst/>
          </a:prstGeom>
          <a:ln w="25400" cap="flat">
            <a:gradFill flip="none" rotWithShape="1">
              <a:gsLst>
                <a:gs pos="46000">
                  <a:schemeClr val="bg2"/>
                </a:gs>
                <a:gs pos="15000">
                  <a:srgbClr val="0070C0"/>
                </a:gs>
                <a:gs pos="86000">
                  <a:srgbClr val="0070C0"/>
                </a:gs>
              </a:gsLst>
              <a:path path="circle">
                <a:fillToRect l="100000" t="100000"/>
              </a:path>
              <a:tileRect r="-100000" b="-100000"/>
            </a:gradFill>
            <a:headEnd w="lg" len="med"/>
            <a:tailEnd w="sm" len="med"/>
          </a:ln>
          <a:effectLst>
            <a:glow rad="63500">
              <a:schemeClr val="accent3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68709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gif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18" Type="http://schemas.openxmlformats.org/officeDocument/2006/relationships/image" Target="../media/image39.png"/><Relationship Id="rId3" Type="http://schemas.openxmlformats.org/officeDocument/2006/relationships/image" Target="../media/image40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17" Type="http://schemas.openxmlformats.org/officeDocument/2006/relationships/image" Target="../media/image38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5" Type="http://schemas.openxmlformats.org/officeDocument/2006/relationships/image" Target="../media/image5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39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10" Type="http://schemas.openxmlformats.org/officeDocument/2006/relationships/image" Target="../media/image39.png"/><Relationship Id="rId4" Type="http://schemas.openxmlformats.org/officeDocument/2006/relationships/image" Target="../media/image60.png"/><Relationship Id="rId9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3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9.png"/><Relationship Id="rId11" Type="http://schemas.openxmlformats.org/officeDocument/2006/relationships/image" Target="../media/image38.png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13" Type="http://schemas.openxmlformats.org/officeDocument/2006/relationships/image" Target="../media/image88.png"/><Relationship Id="rId3" Type="http://schemas.openxmlformats.org/officeDocument/2006/relationships/image" Target="../media/image37.png"/><Relationship Id="rId7" Type="http://schemas.openxmlformats.org/officeDocument/2006/relationships/image" Target="../media/image83.png"/><Relationship Id="rId12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9.png"/><Relationship Id="rId11" Type="http://schemas.openxmlformats.org/officeDocument/2006/relationships/image" Target="../media/image40.png"/><Relationship Id="rId5" Type="http://schemas.openxmlformats.org/officeDocument/2006/relationships/image" Target="../media/image65.png"/><Relationship Id="rId10" Type="http://schemas.openxmlformats.org/officeDocument/2006/relationships/image" Target="../media/image86.png"/><Relationship Id="rId4" Type="http://schemas.openxmlformats.org/officeDocument/2006/relationships/image" Target="../media/image38.png"/><Relationship Id="rId9" Type="http://schemas.openxmlformats.org/officeDocument/2006/relationships/image" Target="../media/image85.png"/><Relationship Id="rId14" Type="http://schemas.openxmlformats.org/officeDocument/2006/relationships/image" Target="../media/image89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65.png"/><Relationship Id="rId7" Type="http://schemas.openxmlformats.org/officeDocument/2006/relationships/image" Target="../media/image70.pn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9.png"/><Relationship Id="rId11" Type="http://schemas.openxmlformats.org/officeDocument/2006/relationships/image" Target="../media/image38.png"/><Relationship Id="rId5" Type="http://schemas.openxmlformats.org/officeDocument/2006/relationships/image" Target="../media/image66.png"/><Relationship Id="rId10" Type="http://schemas.openxmlformats.org/officeDocument/2006/relationships/image" Target="../media/image73.png"/><Relationship Id="rId4" Type="http://schemas.openxmlformats.org/officeDocument/2006/relationships/image" Target="../media/image60.png"/><Relationship Id="rId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91.png"/><Relationship Id="rId18" Type="http://schemas.openxmlformats.org/officeDocument/2006/relationships/image" Target="../media/image96.pn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12" Type="http://schemas.openxmlformats.org/officeDocument/2006/relationships/image" Target="../media/image90.png"/><Relationship Id="rId17" Type="http://schemas.openxmlformats.org/officeDocument/2006/relationships/image" Target="../media/image95.pn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9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76.png"/><Relationship Id="rId15" Type="http://schemas.openxmlformats.org/officeDocument/2006/relationships/image" Target="../media/image93.png"/><Relationship Id="rId10" Type="http://schemas.openxmlformats.org/officeDocument/2006/relationships/image" Target="../media/image81.png"/><Relationship Id="rId19" Type="http://schemas.openxmlformats.org/officeDocument/2006/relationships/image" Target="../media/image97.png"/><Relationship Id="rId4" Type="http://schemas.openxmlformats.org/officeDocument/2006/relationships/image" Target="../media/image75.png"/><Relationship Id="rId9" Type="http://schemas.openxmlformats.org/officeDocument/2006/relationships/image" Target="../media/image80.png"/><Relationship Id="rId1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98.png"/><Relationship Id="rId7" Type="http://schemas.openxmlformats.org/officeDocument/2006/relationships/image" Target="../media/image100.png"/><Relationship Id="rId12" Type="http://schemas.openxmlformats.org/officeDocument/2006/relationships/image" Target="../media/image1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8.png"/><Relationship Id="rId11" Type="http://schemas.openxmlformats.org/officeDocument/2006/relationships/image" Target="../media/image102.png"/><Relationship Id="rId5" Type="http://schemas.openxmlformats.org/officeDocument/2006/relationships/image" Target="../media/image99.png"/><Relationship Id="rId10" Type="http://schemas.openxmlformats.org/officeDocument/2006/relationships/image" Target="../media/image122.png"/><Relationship Id="rId4" Type="http://schemas.openxmlformats.org/officeDocument/2006/relationships/image" Target="../media/image117.png"/><Relationship Id="rId9" Type="http://schemas.openxmlformats.org/officeDocument/2006/relationships/image" Target="../media/image10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7.png"/><Relationship Id="rId3" Type="http://schemas.openxmlformats.org/officeDocument/2006/relationships/image" Target="../media/image103.png"/><Relationship Id="rId7" Type="http://schemas.openxmlformats.org/officeDocument/2006/relationships/image" Target="../media/image10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Relationship Id="rId6" Type="http://schemas.microsoft.com/office/2007/relationships/hdphoto" Target="../media/hdphoto1.wdp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9" Type="http://schemas.openxmlformats.org/officeDocument/2006/relationships/image" Target="../media/image10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13" Type="http://schemas.openxmlformats.org/officeDocument/2006/relationships/image" Target="../media/image115.png"/><Relationship Id="rId18" Type="http://schemas.openxmlformats.org/officeDocument/2006/relationships/image" Target="../media/image125.png"/><Relationship Id="rId3" Type="http://schemas.openxmlformats.org/officeDocument/2006/relationships/image" Target="../media/image105.png"/><Relationship Id="rId7" Type="http://schemas.openxmlformats.org/officeDocument/2006/relationships/image" Target="../media/image108.png"/><Relationship Id="rId12" Type="http://schemas.openxmlformats.org/officeDocument/2006/relationships/image" Target="../media/image114.png"/><Relationship Id="rId17" Type="http://schemas.openxmlformats.org/officeDocument/2006/relationships/image" Target="../media/image123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121.png"/><Relationship Id="rId20" Type="http://schemas.openxmlformats.org/officeDocument/2006/relationships/image" Target="../media/image127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7.png"/><Relationship Id="rId11" Type="http://schemas.openxmlformats.org/officeDocument/2006/relationships/image" Target="../media/image113.png"/><Relationship Id="rId5" Type="http://schemas.openxmlformats.org/officeDocument/2006/relationships/image" Target="../media/image109.png"/><Relationship Id="rId15" Type="http://schemas.openxmlformats.org/officeDocument/2006/relationships/image" Target="../media/image119.png"/><Relationship Id="rId10" Type="http://schemas.openxmlformats.org/officeDocument/2006/relationships/image" Target="../media/image112.png"/><Relationship Id="rId19" Type="http://schemas.openxmlformats.org/officeDocument/2006/relationships/image" Target="../media/image126.png"/><Relationship Id="rId4" Type="http://schemas.microsoft.com/office/2007/relationships/hdphoto" Target="../media/hdphoto1.wdp"/><Relationship Id="rId9" Type="http://schemas.openxmlformats.org/officeDocument/2006/relationships/image" Target="../media/image111.png"/><Relationship Id="rId14" Type="http://schemas.openxmlformats.org/officeDocument/2006/relationships/image" Target="../media/image11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1.png"/><Relationship Id="rId13" Type="http://schemas.openxmlformats.org/officeDocument/2006/relationships/image" Target="../media/image110.png"/><Relationship Id="rId18" Type="http://schemas.openxmlformats.org/officeDocument/2006/relationships/image" Target="../media/image136.png"/><Relationship Id="rId26" Type="http://schemas.openxmlformats.org/officeDocument/2006/relationships/image" Target="../media/image144.png"/><Relationship Id="rId3" Type="http://schemas.openxmlformats.org/officeDocument/2006/relationships/image" Target="../media/image128.png"/><Relationship Id="rId21" Type="http://schemas.openxmlformats.org/officeDocument/2006/relationships/image" Target="../media/image139.png"/><Relationship Id="rId7" Type="http://schemas.openxmlformats.org/officeDocument/2006/relationships/image" Target="../media/image119.png"/><Relationship Id="rId12" Type="http://schemas.openxmlformats.org/officeDocument/2006/relationships/image" Target="../media/image127.png"/><Relationship Id="rId17" Type="http://schemas.openxmlformats.org/officeDocument/2006/relationships/image" Target="../media/image135.png"/><Relationship Id="rId25" Type="http://schemas.openxmlformats.org/officeDocument/2006/relationships/image" Target="../media/image14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4.png"/><Relationship Id="rId20" Type="http://schemas.openxmlformats.org/officeDocument/2006/relationships/image" Target="../media/image138.png"/><Relationship Id="rId29" Type="http://schemas.openxmlformats.org/officeDocument/2006/relationships/image" Target="../media/image147.png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16.png"/><Relationship Id="rId11" Type="http://schemas.openxmlformats.org/officeDocument/2006/relationships/image" Target="../media/image131.png"/><Relationship Id="rId24" Type="http://schemas.openxmlformats.org/officeDocument/2006/relationships/image" Target="../media/image142.png"/><Relationship Id="rId5" Type="http://schemas.openxmlformats.org/officeDocument/2006/relationships/image" Target="../media/image129.png"/><Relationship Id="rId15" Type="http://schemas.openxmlformats.org/officeDocument/2006/relationships/image" Target="../media/image133.png"/><Relationship Id="rId23" Type="http://schemas.openxmlformats.org/officeDocument/2006/relationships/image" Target="../media/image141.png"/><Relationship Id="rId28" Type="http://schemas.openxmlformats.org/officeDocument/2006/relationships/image" Target="../media/image146.png"/><Relationship Id="rId10" Type="http://schemas.openxmlformats.org/officeDocument/2006/relationships/image" Target="../media/image130.png"/><Relationship Id="rId19" Type="http://schemas.openxmlformats.org/officeDocument/2006/relationships/image" Target="../media/image137.png"/><Relationship Id="rId31" Type="http://schemas.openxmlformats.org/officeDocument/2006/relationships/image" Target="../media/image149.png"/><Relationship Id="rId4" Type="http://schemas.openxmlformats.org/officeDocument/2006/relationships/image" Target="../media/image114.png"/><Relationship Id="rId9" Type="http://schemas.openxmlformats.org/officeDocument/2006/relationships/image" Target="../media/image123.png"/><Relationship Id="rId14" Type="http://schemas.openxmlformats.org/officeDocument/2006/relationships/image" Target="../media/image132.png"/><Relationship Id="rId22" Type="http://schemas.openxmlformats.org/officeDocument/2006/relationships/image" Target="../media/image140.png"/><Relationship Id="rId27" Type="http://schemas.openxmlformats.org/officeDocument/2006/relationships/image" Target="../media/image145.png"/><Relationship Id="rId30" Type="http://schemas.openxmlformats.org/officeDocument/2006/relationships/image" Target="../media/image1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153.png"/><Relationship Id="rId5" Type="http://schemas.openxmlformats.org/officeDocument/2006/relationships/image" Target="../media/image152.png"/><Relationship Id="rId4" Type="http://schemas.openxmlformats.org/officeDocument/2006/relationships/image" Target="../media/image1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157.png"/><Relationship Id="rId5" Type="http://schemas.openxmlformats.org/officeDocument/2006/relationships/image" Target="../media/image156.png"/><Relationship Id="rId4" Type="http://schemas.openxmlformats.org/officeDocument/2006/relationships/image" Target="../media/image15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4.png"/><Relationship Id="rId7" Type="http://schemas.openxmlformats.org/officeDocument/2006/relationships/image" Target="../media/image16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://faculty.bjtu.edu.cn/9129/" TargetMode="External"/><Relationship Id="rId3" Type="http://schemas.openxmlformats.org/officeDocument/2006/relationships/hyperlink" Target="mailto:lpjing@bjtu.edu.cn" TargetMode="External"/><Relationship Id="rId7" Type="http://schemas.openxmlformats.org/officeDocument/2006/relationships/hyperlink" Target="mailto:jtsang@bjtu.edu.cn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0.xml"/><Relationship Id="rId6" Type="http://schemas.openxmlformats.org/officeDocument/2006/relationships/hyperlink" Target="http://faculty.bjtu.edu.cn/8793/" TargetMode="External"/><Relationship Id="rId11" Type="http://schemas.openxmlformats.org/officeDocument/2006/relationships/hyperlink" Target="http://faculty.bjtu.edu.cn/9089/" TargetMode="External"/><Relationship Id="rId5" Type="http://schemas.openxmlformats.org/officeDocument/2006/relationships/hyperlink" Target="mailto:hywan@bjtu.edu.cn" TargetMode="External"/><Relationship Id="rId10" Type="http://schemas.openxmlformats.org/officeDocument/2006/relationships/hyperlink" Target="http://faculty.bjtu.edu.cn/9167/" TargetMode="External"/><Relationship Id="rId4" Type="http://schemas.openxmlformats.org/officeDocument/2006/relationships/hyperlink" Target="http://faculty.bjtu.edu.cn/8249/" TargetMode="External"/><Relationship Id="rId9" Type="http://schemas.openxmlformats.org/officeDocument/2006/relationships/hyperlink" Target="mailto:wj@bjtu.edu.cn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image" Target="../media/image7.gif"/><Relationship Id="rId9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7" Type="http://schemas.openxmlformats.org/officeDocument/2006/relationships/image" Target="../media/image23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9.png"/><Relationship Id="rId5" Type="http://schemas.openxmlformats.org/officeDocument/2006/relationships/image" Target="../media/image2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090057" y="1988404"/>
            <a:ext cx="807720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spcBef>
                <a:spcPts val="0"/>
              </a:spcBef>
              <a:buNone/>
            </a:pPr>
            <a:r>
              <a:rPr lang="zh-CN" altLang="en-US" sz="4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机器学习的数学基础</a:t>
            </a:r>
            <a:endParaRPr lang="en-US" altLang="zh-CN" sz="4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133600" y="3916977"/>
            <a:ext cx="8077200" cy="40011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桑基韬</a:t>
            </a:r>
          </a:p>
        </p:txBody>
      </p:sp>
    </p:spTree>
    <p:extLst>
      <p:ext uri="{BB962C8B-B14F-4D97-AF65-F5344CB8AC3E}">
        <p14:creationId xmlns:p14="http://schemas.microsoft.com/office/powerpoint/2010/main" val="25486715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特征空间映射例子：多层感知机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0C88658A-F134-4804-A61D-5B35894EE07A}"/>
              </a:ext>
            </a:extLst>
          </p:cNvPr>
          <p:cNvGrpSpPr/>
          <p:nvPr/>
        </p:nvGrpSpPr>
        <p:grpSpPr>
          <a:xfrm>
            <a:off x="838200" y="1295400"/>
            <a:ext cx="10744200" cy="4572000"/>
            <a:chOff x="539552" y="1007767"/>
            <a:chExt cx="8581589" cy="3580211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78F6FE15-2DF7-457C-A061-9D81E5A3043C}"/>
                </a:ext>
              </a:extLst>
            </p:cNvPr>
            <p:cNvSpPr txBox="1"/>
            <p:nvPr/>
          </p:nvSpPr>
          <p:spPr>
            <a:xfrm>
              <a:off x="539552" y="2233197"/>
              <a:ext cx="1368152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单层感知机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60E8A3EE-6781-4DC0-AB64-02AAE1CF5E5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1562" y="1338940"/>
              <a:ext cx="1060127" cy="894257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9AE66AC4-D2F5-4534-A68B-41A4E4B7F5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9462" y="2731368"/>
              <a:ext cx="967063" cy="1064519"/>
            </a:xfrm>
            <a:prstGeom prst="rect">
              <a:avLst/>
            </a:prstGeom>
          </p:spPr>
        </p:pic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5746DD5D-10E7-41E8-AE47-7AC769CA7F44}"/>
                </a:ext>
              </a:extLst>
            </p:cNvPr>
            <p:cNvSpPr txBox="1"/>
            <p:nvPr/>
          </p:nvSpPr>
          <p:spPr>
            <a:xfrm>
              <a:off x="539552" y="3745365"/>
              <a:ext cx="1368152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多层感知机</a:t>
              </a: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5F6E284D-36EB-49BC-816F-5AB39D79C0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57616" y="1432138"/>
              <a:ext cx="1111527" cy="2363751"/>
            </a:xfrm>
            <a:prstGeom prst="rect">
              <a:avLst/>
            </a:prstGeom>
          </p:spPr>
        </p:pic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08C8F91A-7005-4927-8352-372F8FCA4980}"/>
                </a:ext>
              </a:extLst>
            </p:cNvPr>
            <p:cNvSpPr/>
            <p:nvPr/>
          </p:nvSpPr>
          <p:spPr>
            <a:xfrm>
              <a:off x="1979715" y="2499745"/>
              <a:ext cx="1300721" cy="92475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E29654F-4235-4D95-A08E-82AA3F884D11}"/>
                </a:ext>
              </a:extLst>
            </p:cNvPr>
            <p:cNvSpPr txBox="1"/>
            <p:nvPr/>
          </p:nvSpPr>
          <p:spPr>
            <a:xfrm>
              <a:off x="1907704" y="1007767"/>
              <a:ext cx="1584176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决策区域形状</a:t>
              </a: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2A867C53-C538-4575-906B-035F0E84F41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630924" y="1058770"/>
              <a:ext cx="1741279" cy="1700512"/>
            </a:xfrm>
            <a:prstGeom prst="rect">
              <a:avLst/>
            </a:prstGeom>
          </p:spPr>
        </p:pic>
        <p:pic>
          <p:nvPicPr>
            <p:cNvPr id="11" name="Picture 2" descr="http://images2015.cnblogs.com/blog/673793/201512/673793-20151231074314604-2050732128.png">
              <a:extLst>
                <a:ext uri="{FF2B5EF4-FFF2-40B4-BE49-F238E27FC236}">
                  <a16:creationId xmlns:a16="http://schemas.microsoft.com/office/drawing/2014/main" id="{3B847C02-201A-4261-A106-BE5519A3FF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0924" y="2887465"/>
              <a:ext cx="1741279" cy="170051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2E6D067C-A7BF-4002-8F53-3C831C642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0089" y="1750297"/>
              <a:ext cx="2641052" cy="2117601"/>
            </a:xfrm>
            <a:prstGeom prst="rect">
              <a:avLst/>
            </a:prstGeom>
          </p:spPr>
        </p:pic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73ADA001-B412-45D3-93EC-3332555AE9B3}"/>
                </a:ext>
              </a:extLst>
            </p:cNvPr>
            <p:cNvSpPr txBox="1"/>
            <p:nvPr/>
          </p:nvSpPr>
          <p:spPr>
            <a:xfrm>
              <a:off x="3727900" y="1609273"/>
              <a:ext cx="916111" cy="5061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00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数据分布和决策面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3CC997E-7CA4-454D-BB86-DC9DD893FA96}"/>
                </a:ext>
              </a:extLst>
            </p:cNvPr>
            <p:cNvSpPr txBox="1"/>
            <p:nvPr/>
          </p:nvSpPr>
          <p:spPr>
            <a:xfrm>
              <a:off x="3635899" y="3180765"/>
              <a:ext cx="1085609" cy="93994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algn="ctr">
                <a:buNone/>
              </a:pPr>
              <a:r>
                <a:rPr lang="zh-CN" altLang="en-US" sz="1800" dirty="0"/>
                <a:t>上层分类器“看到”的数据分布和决策面</a:t>
              </a:r>
            </a:p>
          </p:txBody>
        </p:sp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409AB27C-1F48-43EB-BB29-3A2DFA28441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158638" y="1504594"/>
              <a:ext cx="910338" cy="93281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4F902BA-C011-4095-81DE-9CCD5D3E37E3}"/>
                </a:ext>
              </a:extLst>
            </p:cNvPr>
            <p:cNvSpPr txBox="1"/>
            <p:nvPr/>
          </p:nvSpPr>
          <p:spPr>
            <a:xfrm>
              <a:off x="2293631" y="2376566"/>
              <a:ext cx="1121798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线性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3F0FF068-10DC-4A22-9254-347D38BFDA9D}"/>
                </a:ext>
              </a:extLst>
            </p:cNvPr>
            <p:cNvSpPr txBox="1"/>
            <p:nvPr/>
          </p:nvSpPr>
          <p:spPr>
            <a:xfrm>
              <a:off x="2169448" y="3681357"/>
              <a:ext cx="1121798" cy="31331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非线性</a:t>
              </a:r>
            </a:p>
          </p:txBody>
        </p: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8CE0B8ED-F512-4438-A410-7293E6EE8591}"/>
              </a:ext>
            </a:extLst>
          </p:cNvPr>
          <p:cNvCxnSpPr>
            <a:cxnSpLocks/>
          </p:cNvCxnSpPr>
          <p:nvPr/>
        </p:nvCxnSpPr>
        <p:spPr>
          <a:xfrm>
            <a:off x="4458030" y="1360532"/>
            <a:ext cx="0" cy="4495458"/>
          </a:xfrm>
          <a:prstGeom prst="line">
            <a:avLst/>
          </a:prstGeom>
          <a:ln w="19050">
            <a:solidFill>
              <a:srgbClr val="000000">
                <a:alpha val="65098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特征值和特征向量：特征值分解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805B72-D574-461B-9390-ACFBDE4C257E}"/>
                  </a:ext>
                </a:extLst>
              </p:cNvPr>
              <p:cNvSpPr/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805B72-D574-461B-9390-ACFBDE4C2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B1F4ABF-2F4E-4AED-A9AC-59FFF6980A4F}"/>
              </a:ext>
            </a:extLst>
          </p:cNvPr>
          <p:cNvSpPr/>
          <p:nvPr/>
        </p:nvSpPr>
        <p:spPr>
          <a:xfrm>
            <a:off x="556260" y="2081502"/>
            <a:ext cx="4853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8690D7-86F8-4445-B6B6-7F4F8F36C063}"/>
              </a:ext>
            </a:extLst>
          </p:cNvPr>
          <p:cNvGrpSpPr/>
          <p:nvPr/>
        </p:nvGrpSpPr>
        <p:grpSpPr>
          <a:xfrm>
            <a:off x="457200" y="3089931"/>
            <a:ext cx="4853940" cy="1207689"/>
            <a:chOff x="179512" y="2166124"/>
            <a:chExt cx="4392488" cy="10497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0D82084-416A-4C54-BF36-D3EF2AB15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8DA64DB-93A3-408B-B01A-9B02FD335053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859D50-BC32-4174-BE9D-38A709C6CCA8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</a:pPr>
              <a:endParaRPr lang="zh-CN" altLang="en-US" sz="1800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10E9AA1-E06E-4363-8641-0C74AD0EB044}"/>
              </a:ext>
            </a:extLst>
          </p:cNvPr>
          <p:cNvSpPr/>
          <p:nvPr/>
        </p:nvSpPr>
        <p:spPr>
          <a:xfrm>
            <a:off x="2209766" y="3195214"/>
            <a:ext cx="573542" cy="1094399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F2F85E4-74A9-4A38-A617-4916A4357449}"/>
              </a:ext>
            </a:extLst>
          </p:cNvPr>
          <p:cNvCxnSpPr>
            <a:cxnSpLocks/>
          </p:cNvCxnSpPr>
          <p:nvPr/>
        </p:nvCxnSpPr>
        <p:spPr>
          <a:xfrm flipH="1">
            <a:off x="2258801" y="4289617"/>
            <a:ext cx="237738" cy="300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65B6113-3687-49F1-8263-38377194BECD}"/>
              </a:ext>
            </a:extLst>
          </p:cNvPr>
          <p:cNvSpPr/>
          <p:nvPr/>
        </p:nvSpPr>
        <p:spPr>
          <a:xfrm>
            <a:off x="853441" y="4630182"/>
            <a:ext cx="253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F389896-0DF5-42A0-A9F6-720C1A46DF9E}"/>
              </a:ext>
            </a:extLst>
          </p:cNvPr>
          <p:cNvSpPr/>
          <p:nvPr/>
        </p:nvSpPr>
        <p:spPr>
          <a:xfrm rot="5400000">
            <a:off x="2096738" y="4990277"/>
            <a:ext cx="187504" cy="29770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0281B8-4B85-4A7C-AACD-15068A41A210}"/>
              </a:ext>
            </a:extLst>
          </p:cNvPr>
          <p:cNvSpPr/>
          <p:nvPr/>
        </p:nvSpPr>
        <p:spPr>
          <a:xfrm>
            <a:off x="1398273" y="529260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6CC4D3-4AEA-4CC3-BF09-FC8A7D7A7140}"/>
              </a:ext>
            </a:extLst>
          </p:cNvPr>
          <p:cNvSpPr/>
          <p:nvPr/>
        </p:nvSpPr>
        <p:spPr>
          <a:xfrm>
            <a:off x="3365819" y="3454167"/>
            <a:ext cx="631950" cy="583311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90F2C5-3615-41D6-93B5-EF327D74D96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81795" y="4037477"/>
            <a:ext cx="315976" cy="511090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4B59362-8A27-4552-961B-BEC3FE9D36A0}"/>
              </a:ext>
            </a:extLst>
          </p:cNvPr>
          <p:cNvSpPr/>
          <p:nvPr/>
        </p:nvSpPr>
        <p:spPr>
          <a:xfrm>
            <a:off x="3406032" y="463018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BE57958-8999-4FD8-8E04-F0760309336B}"/>
              </a:ext>
            </a:extLst>
          </p:cNvPr>
          <p:cNvSpPr/>
          <p:nvPr/>
        </p:nvSpPr>
        <p:spPr>
          <a:xfrm rot="5400000">
            <a:off x="4077938" y="4990277"/>
            <a:ext cx="187504" cy="297701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800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A0B01F-9F3C-4E3C-963F-7FD2995C0A22}"/>
              </a:ext>
            </a:extLst>
          </p:cNvPr>
          <p:cNvSpPr/>
          <p:nvPr/>
        </p:nvSpPr>
        <p:spPr>
          <a:xfrm>
            <a:off x="3420817" y="5255497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5046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2" name="图片 41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4010" y="12637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15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矩形 18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1EA3C5-BAD3-4512-A7D1-35613F89BD49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29542" y="1223436"/>
            <a:ext cx="2102633" cy="1056117"/>
          </a:xfrm>
          <a:prstGeom prst="rect">
            <a:avLst/>
          </a:prstGeom>
        </p:spPr>
      </p:pic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2B75F324-7483-45E1-913F-E7294FAE0C53}"/>
              </a:ext>
            </a:extLst>
          </p:cNvPr>
          <p:cNvCxnSpPr>
            <a:cxnSpLocks/>
          </p:cNvCxnSpPr>
          <p:nvPr/>
        </p:nvCxnSpPr>
        <p:spPr>
          <a:xfrm flipV="1">
            <a:off x="6373951" y="2939583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C1D0AD21-5B75-48B1-B54D-1C2BF6507641}"/>
              </a:ext>
            </a:extLst>
          </p:cNvPr>
          <p:cNvCxnSpPr/>
          <p:nvPr/>
        </p:nvCxnSpPr>
        <p:spPr>
          <a:xfrm>
            <a:off x="6365460" y="4054340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D2B11EF-79B6-4493-8509-4FE798D5FC0F}"/>
                  </a:ext>
                </a:extLst>
              </p:cNvPr>
              <p:cNvSpPr txBox="1"/>
              <p:nvPr/>
            </p:nvSpPr>
            <p:spPr>
              <a:xfrm>
                <a:off x="6482589" y="2477366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3D2B11EF-79B6-4493-8509-4FE798D5FC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2589" y="2477366"/>
                <a:ext cx="221343" cy="41043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1D98168-868E-4623-BA30-B2826924A2BA}"/>
                  </a:ext>
                </a:extLst>
              </p:cNvPr>
              <p:cNvSpPr txBox="1"/>
              <p:nvPr/>
            </p:nvSpPr>
            <p:spPr>
              <a:xfrm>
                <a:off x="7568958" y="3735691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71D98168-868E-4623-BA30-B2826924A2B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68958" y="3735691"/>
                <a:ext cx="205248" cy="41043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6287AC-9688-4116-95DB-DE33906E1969}"/>
                  </a:ext>
                </a:extLst>
              </p:cNvPr>
              <p:cNvSpPr txBox="1"/>
              <p:nvPr/>
            </p:nvSpPr>
            <p:spPr>
              <a:xfrm>
                <a:off x="5448031" y="2767016"/>
                <a:ext cx="961865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67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d>
                                <m:dPr>
                                  <m:ctrlPr>
                                    <a:rPr lang="en-US" altLang="zh-CN" sz="1867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867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867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867" i="1">
                                            <a:solidFill>
                                              <a:schemeClr val="tx1">
                                                <a:lumMod val="50000"/>
                                                <a:lumOff val="50000"/>
                                              </a:schemeClr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/>
                          </m:sSub>
                        </m:e>
                        <m:sup/>
                      </m:sSup>
                    </m:oMath>
                  </m:oMathPara>
                </a14:m>
                <a:endParaRPr lang="zh-CN" altLang="en-US" sz="18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6287AC-9688-4116-95DB-DE33906E1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48031" y="2767016"/>
                <a:ext cx="961865" cy="55060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8A07E47C-A155-4E3E-B571-0686756052A4}"/>
              </a:ext>
            </a:extLst>
          </p:cNvPr>
          <p:cNvSpPr/>
          <p:nvPr/>
        </p:nvSpPr>
        <p:spPr>
          <a:xfrm>
            <a:off x="6059925" y="3229154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8610CA8-A3CA-4E7F-96F3-E7AC80F66742}"/>
              </a:ext>
            </a:extLst>
          </p:cNvPr>
          <p:cNvCxnSpPr>
            <a:cxnSpLocks/>
          </p:cNvCxnSpPr>
          <p:nvPr/>
        </p:nvCxnSpPr>
        <p:spPr>
          <a:xfrm flipH="1" flipV="1">
            <a:off x="6102306" y="3280781"/>
            <a:ext cx="285241" cy="7885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623983-9860-4D7B-BC9D-43C71844D259}"/>
              </a:ext>
            </a:extLst>
          </p:cNvPr>
          <p:cNvCxnSpPr>
            <a:cxnSpLocks/>
          </p:cNvCxnSpPr>
          <p:nvPr/>
        </p:nvCxnSpPr>
        <p:spPr>
          <a:xfrm flipV="1">
            <a:off x="6381445" y="3721357"/>
            <a:ext cx="792185" cy="32687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015A276-9B46-405D-9955-02DA2F580146}"/>
                  </a:ext>
                </a:extLst>
              </p:cNvPr>
              <p:cNvSpPr txBox="1"/>
              <p:nvPr/>
            </p:nvSpPr>
            <p:spPr>
              <a:xfrm>
                <a:off x="7238913" y="3292387"/>
                <a:ext cx="1159741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7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015A276-9B46-405D-9955-02DA2F58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8913" y="3292387"/>
                <a:ext cx="1159741" cy="55060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6305ACD0-CC0A-4DEB-BCDE-EE83AC574E89}"/>
              </a:ext>
            </a:extLst>
          </p:cNvPr>
          <p:cNvSpPr/>
          <p:nvPr/>
        </p:nvSpPr>
        <p:spPr>
          <a:xfrm>
            <a:off x="7114181" y="3649297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38A812B-0955-42F3-B794-F59A549B4C89}"/>
              </a:ext>
            </a:extLst>
          </p:cNvPr>
          <p:cNvCxnSpPr>
            <a:cxnSpLocks/>
          </p:cNvCxnSpPr>
          <p:nvPr/>
        </p:nvCxnSpPr>
        <p:spPr>
          <a:xfrm flipH="1">
            <a:off x="6372420" y="3675950"/>
            <a:ext cx="819515" cy="12543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831CD2C-293F-45E0-9D22-A7337AC77773}"/>
              </a:ext>
            </a:extLst>
          </p:cNvPr>
          <p:cNvCxnSpPr>
            <a:cxnSpLocks/>
          </p:cNvCxnSpPr>
          <p:nvPr/>
        </p:nvCxnSpPr>
        <p:spPr>
          <a:xfrm flipH="1" flipV="1">
            <a:off x="7163027" y="3694294"/>
            <a:ext cx="3100" cy="355781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BA13595-91B5-450A-88F1-AD84F9664AAE}"/>
                  </a:ext>
                </a:extLst>
              </p:cNvPr>
              <p:cNvSpPr/>
              <p:nvPr/>
            </p:nvSpPr>
            <p:spPr>
              <a:xfrm>
                <a:off x="6933607" y="3914848"/>
                <a:ext cx="3892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867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BA13595-91B5-450A-88F1-AD84F966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33607" y="3914848"/>
                <a:ext cx="389274" cy="37965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>
            <a:extLst>
              <a:ext uri="{FF2B5EF4-FFF2-40B4-BE49-F238E27FC236}">
                <a16:creationId xmlns:a16="http://schemas.microsoft.com/office/drawing/2014/main" id="{F91E0E3A-E4D5-499A-ABC3-12DEAED6A557}"/>
              </a:ext>
            </a:extLst>
          </p:cNvPr>
          <p:cNvSpPr/>
          <p:nvPr/>
        </p:nvSpPr>
        <p:spPr>
          <a:xfrm>
            <a:off x="6278966" y="3335693"/>
            <a:ext cx="338257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altLang="zh-CN" sz="1867" i="1" dirty="0">
                <a:latin typeface="Cambria Math" panose="02040503050406030204" pitchFamily="18" charset="0"/>
              </a:rPr>
              <a:t>b</a:t>
            </a:r>
            <a:endParaRPr lang="zh-CN" altLang="en-US" sz="1867" i="1" dirty="0">
              <a:latin typeface="Cambria Math" panose="02040503050406030204" pitchFamily="18" charset="0"/>
            </a:endParaRPr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4D30480B-C60A-44F4-A8F0-149A6F723B1B}"/>
              </a:ext>
            </a:extLst>
          </p:cNvPr>
          <p:cNvSpPr txBox="1"/>
          <p:nvPr/>
        </p:nvSpPr>
        <p:spPr>
          <a:xfrm>
            <a:off x="5327918" y="4485118"/>
            <a:ext cx="6536753" cy="1063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67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线性变换</a:t>
            </a: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endParaRPr lang="en-US" altLang="zh-CN" sz="1867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坐标系不改变，向量进行旋转变换 </a:t>
            </a:r>
            <a:endParaRPr lang="en-US" altLang="zh-CN" sz="1867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 </a:t>
            </a:r>
            <a:r>
              <a:rPr lang="en-US" altLang="zh-CN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是单位矩阵，对向量没有缩放效果</a:t>
            </a:r>
          </a:p>
        </p:txBody>
      </p: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37B8B30B-0A6F-41CD-9414-2D6458AE2F3D}"/>
              </a:ext>
            </a:extLst>
          </p:cNvPr>
          <p:cNvCxnSpPr>
            <a:cxnSpLocks/>
          </p:cNvCxnSpPr>
          <p:nvPr/>
        </p:nvCxnSpPr>
        <p:spPr>
          <a:xfrm flipH="1">
            <a:off x="6085051" y="3275692"/>
            <a:ext cx="317271" cy="0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C6C1D680-FABA-4D59-A83D-C3383C83AC00}"/>
              </a:ext>
            </a:extLst>
          </p:cNvPr>
          <p:cNvCxnSpPr>
            <a:cxnSpLocks/>
          </p:cNvCxnSpPr>
          <p:nvPr/>
        </p:nvCxnSpPr>
        <p:spPr>
          <a:xfrm flipV="1">
            <a:off x="6085217" y="3306930"/>
            <a:ext cx="1" cy="768069"/>
          </a:xfrm>
          <a:prstGeom prst="line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35EC0B05-8D81-46F1-93D2-4F8712924441}"/>
              </a:ext>
            </a:extLst>
          </p:cNvPr>
          <p:cNvSpPr/>
          <p:nvPr/>
        </p:nvSpPr>
        <p:spPr>
          <a:xfrm>
            <a:off x="6363067" y="3971113"/>
            <a:ext cx="298892" cy="255452"/>
          </a:xfrm>
          <a:custGeom>
            <a:avLst/>
            <a:gdLst>
              <a:gd name="connsiteX0" fmla="*/ 191589 w 224169"/>
              <a:gd name="connsiteY0" fmla="*/ 0 h 191589"/>
              <a:gd name="connsiteX1" fmla="*/ 209006 w 224169"/>
              <a:gd name="connsiteY1" fmla="*/ 121920 h 191589"/>
              <a:gd name="connsiteX2" fmla="*/ 0 w 224169"/>
              <a:gd name="connsiteY2" fmla="*/ 191589 h 191589"/>
              <a:gd name="connsiteX3" fmla="*/ 0 w 224169"/>
              <a:gd name="connsiteY3" fmla="*/ 191589 h 191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4169" h="191589">
                <a:moveTo>
                  <a:pt x="191589" y="0"/>
                </a:moveTo>
                <a:cubicBezTo>
                  <a:pt x="216263" y="44994"/>
                  <a:pt x="240937" y="89989"/>
                  <a:pt x="209006" y="121920"/>
                </a:cubicBezTo>
                <a:cubicBezTo>
                  <a:pt x="177075" y="153851"/>
                  <a:pt x="0" y="191589"/>
                  <a:pt x="0" y="191589"/>
                </a:cubicBezTo>
                <a:lnTo>
                  <a:pt x="0" y="191589"/>
                </a:lnTo>
              </a:path>
            </a:pathLst>
          </a:custGeom>
          <a:noFill/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9E57B8B3-0642-41E4-80EF-6AD4F282F9E8}"/>
              </a:ext>
            </a:extLst>
          </p:cNvPr>
          <p:cNvSpPr/>
          <p:nvPr/>
        </p:nvSpPr>
        <p:spPr>
          <a:xfrm>
            <a:off x="6184890" y="3781327"/>
            <a:ext cx="426612" cy="41269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0099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</p:spTree>
    <p:extLst>
      <p:ext uri="{BB962C8B-B14F-4D97-AF65-F5344CB8AC3E}">
        <p14:creationId xmlns:p14="http://schemas.microsoft.com/office/powerpoint/2010/main" val="36737533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100" y="107968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0C1EA3C5-BAD3-4512-A7D1-35613F89BD4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529542" y="1223436"/>
            <a:ext cx="2102633" cy="1056117"/>
          </a:xfrm>
          <a:prstGeom prst="rect">
            <a:avLst/>
          </a:prstGeom>
        </p:spPr>
      </p:pic>
      <p:grpSp>
        <p:nvGrpSpPr>
          <p:cNvPr id="37" name="组合 36">
            <a:extLst>
              <a:ext uri="{FF2B5EF4-FFF2-40B4-BE49-F238E27FC236}">
                <a16:creationId xmlns:a16="http://schemas.microsoft.com/office/drawing/2014/main" id="{40C8AE8A-D96F-4308-B501-DDB5E037AEFC}"/>
              </a:ext>
            </a:extLst>
          </p:cNvPr>
          <p:cNvGrpSpPr/>
          <p:nvPr/>
        </p:nvGrpSpPr>
        <p:grpSpPr>
          <a:xfrm>
            <a:off x="5395722" y="2477359"/>
            <a:ext cx="2378479" cy="1723806"/>
            <a:chOff x="4253339" y="1878525"/>
            <a:chExt cx="1472243" cy="1067009"/>
          </a:xfrm>
        </p:grpSpPr>
        <p:cxnSp>
          <p:nvCxnSpPr>
            <p:cNvPr id="24" name="直接箭头连接符 23">
              <a:extLst>
                <a:ext uri="{FF2B5EF4-FFF2-40B4-BE49-F238E27FC236}">
                  <a16:creationId xmlns:a16="http://schemas.microsoft.com/office/drawing/2014/main" id="{2B75F324-7483-45E1-913F-E7294FAE0C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8848" y="2164631"/>
              <a:ext cx="0" cy="694376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箭头连接符 26">
              <a:extLst>
                <a:ext uri="{FF2B5EF4-FFF2-40B4-BE49-F238E27FC236}">
                  <a16:creationId xmlns:a16="http://schemas.microsoft.com/office/drawing/2014/main" id="{C1D0AD21-5B75-48B1-B54D-1C2BF6507641}"/>
                </a:ext>
              </a:extLst>
            </p:cNvPr>
            <p:cNvCxnSpPr/>
            <p:nvPr/>
          </p:nvCxnSpPr>
          <p:spPr>
            <a:xfrm>
              <a:off x="4853590" y="2854651"/>
              <a:ext cx="715561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D2B11EF-79B6-4493-8509-4FE798D5FC0F}"/>
                    </a:ext>
                  </a:extLst>
                </p:cNvPr>
                <p:cNvSpPr txBox="1"/>
                <p:nvPr/>
              </p:nvSpPr>
              <p:spPr>
                <a:xfrm>
                  <a:off x="4926091" y="1878525"/>
                  <a:ext cx="137008" cy="254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zh-CN" altLang="en-US" sz="2667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67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zh-CN" altLang="en-US" sz="2667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3D2B11EF-79B6-4493-8509-4FE798D5FC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926091" y="1878525"/>
                  <a:ext cx="137008" cy="254052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1D98168-868E-4623-BA30-B2826924A2BA}"/>
                    </a:ext>
                  </a:extLst>
                </p:cNvPr>
                <p:cNvSpPr txBox="1"/>
                <p:nvPr/>
              </p:nvSpPr>
              <p:spPr>
                <a:xfrm>
                  <a:off x="5598537" y="2657410"/>
                  <a:ext cx="127045" cy="25405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667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667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sz="2667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71D98168-868E-4623-BA30-B2826924A2B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598537" y="2657410"/>
                  <a:ext cx="127045" cy="254052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1" name="直接箭头连接符 30">
              <a:extLst>
                <a:ext uri="{FF2B5EF4-FFF2-40B4-BE49-F238E27FC236}">
                  <a16:creationId xmlns:a16="http://schemas.microsoft.com/office/drawing/2014/main" id="{D20F106C-C3D7-4CDD-AAC8-0548DEB01282}"/>
                </a:ext>
              </a:extLst>
            </p:cNvPr>
            <p:cNvCxnSpPr>
              <a:cxnSpLocks/>
            </p:cNvCxnSpPr>
            <p:nvPr/>
          </p:nvCxnSpPr>
          <p:spPr>
            <a:xfrm rot="13500000">
              <a:off x="4357572" y="2649848"/>
              <a:ext cx="591373" cy="0"/>
            </a:xfrm>
            <a:prstGeom prst="straightConnector1">
              <a:avLst/>
            </a:prstGeom>
            <a:ln w="12700">
              <a:solidFill>
                <a:schemeClr val="accent5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直接箭头连接符 31">
              <a:extLst>
                <a:ext uri="{FF2B5EF4-FFF2-40B4-BE49-F238E27FC236}">
                  <a16:creationId xmlns:a16="http://schemas.microsoft.com/office/drawing/2014/main" id="{90151480-DD23-474B-8BB4-57DCF0933507}"/>
                </a:ext>
              </a:extLst>
            </p:cNvPr>
            <p:cNvCxnSpPr>
              <a:cxnSpLocks/>
            </p:cNvCxnSpPr>
            <p:nvPr/>
          </p:nvCxnSpPr>
          <p:spPr>
            <a:xfrm rot="18900000">
              <a:off x="4767894" y="2653299"/>
              <a:ext cx="591373" cy="0"/>
            </a:xfrm>
            <a:prstGeom prst="straightConnector1">
              <a:avLst/>
            </a:prstGeom>
            <a:ln w="12700">
              <a:solidFill>
                <a:schemeClr val="accent2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C4F9C4E-E282-4835-8345-F9D73F961F91}"/>
                    </a:ext>
                  </a:extLst>
                </p:cNvPr>
                <p:cNvSpPr txBox="1"/>
                <p:nvPr/>
              </p:nvSpPr>
              <p:spPr>
                <a:xfrm>
                  <a:off x="4253339" y="2296829"/>
                  <a:ext cx="143874" cy="244606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133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133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133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zh-CN" altLang="en-US" sz="2133" dirty="0">
                    <a:solidFill>
                      <a:schemeClr val="accent5">
                        <a:lumMod val="9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2C4F9C4E-E282-4835-8345-F9D73F961F9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253339" y="2296829"/>
                  <a:ext cx="143874" cy="24460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1B8800F-6F4B-42D9-A037-7C23FD252E92}"/>
                    </a:ext>
                  </a:extLst>
                </p:cNvPr>
                <p:cNvSpPr txBox="1"/>
                <p:nvPr/>
              </p:nvSpPr>
              <p:spPr>
                <a:xfrm>
                  <a:off x="5328748" y="2311646"/>
                  <a:ext cx="165704" cy="229841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133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133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133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2133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zh-CN" altLang="en-US" sz="2133" dirty="0">
                    <a:solidFill>
                      <a:schemeClr val="accent3">
                        <a:lumMod val="9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61B8800F-6F4B-42D9-A037-7C23FD252E9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328748" y="2311646"/>
                  <a:ext cx="165704" cy="229841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6287AC-9688-4116-95DB-DE33906E1969}"/>
                  </a:ext>
                </a:extLst>
              </p:cNvPr>
              <p:cNvSpPr txBox="1"/>
              <p:nvPr/>
            </p:nvSpPr>
            <p:spPr>
              <a:xfrm>
                <a:off x="5308603" y="2590738"/>
                <a:ext cx="1162113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1867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18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Cambria" panose="02040503050406030204" pitchFamily="18" charset="0"/>
                    <a:ea typeface="Cambria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7" i="1">
                            <a:solidFill>
                              <a:schemeClr val="tx1">
                                <a:lumMod val="50000"/>
                                <a:lumOff val="5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7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7" i="1">
                                    <a:solidFill>
                                      <a:schemeClr val="tx1">
                                        <a:lumMod val="50000"/>
                                        <a:lumOff val="5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7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7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7" i="1">
                                          <a:solidFill>
                                            <a:schemeClr val="tx1">
                                              <a:lumMod val="50000"/>
                                              <a:lumOff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zh-CN" sz="1867" b="1" i="1">
                                <a:solidFill>
                                  <a:schemeClr val="tx1">
                                    <a:lumMod val="50000"/>
                                    <a:lumOff val="5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𝑷</m:t>
                            </m:r>
                          </m:sub>
                        </m:sSub>
                      </m:e>
                      <m:sup/>
                    </m:sSup>
                  </m:oMath>
                </a14:m>
                <a:endParaRPr lang="zh-CN" altLang="en-US" sz="18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ambria" panose="02040503050406030204" pitchFamily="18" charset="0"/>
                </a:endParaRPr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226287AC-9688-4116-95DB-DE33906E19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8603" y="2590738"/>
                <a:ext cx="1162113" cy="550600"/>
              </a:xfrm>
              <a:prstGeom prst="rect">
                <a:avLst/>
              </a:prstGeom>
              <a:blipFill>
                <a:blip r:embed="rId8"/>
                <a:stretch>
                  <a:fillRect l="-5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593B56F-7C2E-4FE0-804F-4FADEA3B4631}"/>
                  </a:ext>
                </a:extLst>
              </p:cNvPr>
              <p:cNvSpPr/>
              <p:nvPr/>
            </p:nvSpPr>
            <p:spPr>
              <a:xfrm>
                <a:off x="5415567" y="4297027"/>
                <a:ext cx="1100429" cy="56060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1867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1867" dirty="0">
                    <a:solidFill>
                      <a:schemeClr val="accent5">
                        <a:lumMod val="9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solidFill>
                          <a:schemeClr val="accent5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sz="1867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7" i="1">
                                <a:solidFill>
                                  <a:schemeClr val="accent5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7" i="1">
                                    <a:solidFill>
                                      <a:schemeClr val="accent5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7" i="1">
                                      <a:solidFill>
                                        <a:schemeClr val="accent5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7" i="1">
                                      <a:solidFill>
                                        <a:schemeClr val="accent5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>
                        <m:r>
                          <a:rPr lang="en-US" altLang="zh-CN" sz="1867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endParaRPr lang="zh-CN" altLang="en-US" sz="1867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B593B56F-7C2E-4FE0-804F-4FADEA3B4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15567" y="4297027"/>
                <a:ext cx="1100429" cy="560603"/>
              </a:xfrm>
              <a:prstGeom prst="rect">
                <a:avLst/>
              </a:prstGeom>
              <a:blipFill>
                <a:blip r:embed="rId9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9D97B08-C41D-4527-A365-DB0987940B07}"/>
                  </a:ext>
                </a:extLst>
              </p:cNvPr>
              <p:cNvSpPr txBox="1"/>
              <p:nvPr/>
            </p:nvSpPr>
            <p:spPr>
              <a:xfrm>
                <a:off x="6576055" y="4305012"/>
                <a:ext cx="1058751" cy="51879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7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1867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7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1867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  <m:r>
                        <a:rPr lang="en-US" altLang="zh-CN" sz="1867" i="1">
                          <a:solidFill>
                            <a:schemeClr val="accent3">
                              <a:lumMod val="9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867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7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7" i="1">
                                      <a:solidFill>
                                        <a:schemeClr val="accent3">
                                          <a:lumMod val="9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7" i="1">
                                        <a:solidFill>
                                          <a:schemeClr val="accent3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𝑒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7" i="1">
                                        <a:solidFill>
                                          <a:schemeClr val="accent3">
                                            <a:lumMod val="9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</m:mr>
                              </m:m>
                              <m:r>
                                <a:rPr lang="en-US" altLang="zh-CN" sz="1867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</m:e>
                          </m:d>
                        </m:e>
                        <m:sub>
                          <m:r>
                            <a:rPr lang="en-US" altLang="zh-CN" sz="1867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7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89D97B08-C41D-4527-A365-DB0987940B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6055" y="4305012"/>
                <a:ext cx="1058751" cy="51879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椭圆 40">
            <a:extLst>
              <a:ext uri="{FF2B5EF4-FFF2-40B4-BE49-F238E27FC236}">
                <a16:creationId xmlns:a16="http://schemas.microsoft.com/office/drawing/2014/main" id="{8A07E47C-A155-4E3E-B571-0686756052A4}"/>
              </a:ext>
            </a:extLst>
          </p:cNvPr>
          <p:cNvSpPr/>
          <p:nvPr/>
        </p:nvSpPr>
        <p:spPr>
          <a:xfrm>
            <a:off x="6059925" y="3229154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2C771EE2-D459-46CF-A7AE-D0E658A9B782}"/>
              </a:ext>
            </a:extLst>
          </p:cNvPr>
          <p:cNvCxnSpPr>
            <a:cxnSpLocks/>
          </p:cNvCxnSpPr>
          <p:nvPr/>
        </p:nvCxnSpPr>
        <p:spPr>
          <a:xfrm rot="18900000">
            <a:off x="6234036" y="3716988"/>
            <a:ext cx="955392" cy="0"/>
          </a:xfrm>
          <a:prstGeom prst="straightConnector1">
            <a:avLst/>
          </a:prstGeom>
          <a:ln w="12700">
            <a:solidFill>
              <a:schemeClr val="accent2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8610CA8-A3CA-4E7F-96F3-E7AC80F66742}"/>
              </a:ext>
            </a:extLst>
          </p:cNvPr>
          <p:cNvCxnSpPr>
            <a:cxnSpLocks/>
          </p:cNvCxnSpPr>
          <p:nvPr/>
        </p:nvCxnSpPr>
        <p:spPr>
          <a:xfrm flipH="1" flipV="1">
            <a:off x="6102306" y="3280781"/>
            <a:ext cx="285241" cy="788521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9678C1F-3029-481F-B925-EC1FF2FDA592}"/>
                  </a:ext>
                </a:extLst>
              </p:cNvPr>
              <p:cNvSpPr txBox="1"/>
              <p:nvPr/>
            </p:nvSpPr>
            <p:spPr>
              <a:xfrm>
                <a:off x="8668551" y="2911613"/>
                <a:ext cx="1554143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2133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altLang="zh-CN" sz="2133" i="1"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</m:oMath>
                </a14:m>
                <a:r>
                  <a:rPr lang="en-US" altLang="zh-CN" sz="2133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𝑎</m:t>
                    </m:r>
                    <m:acc>
                      <m:accPr>
                        <m:chr m:val="⃗"/>
                        <m:ctrlPr>
                          <a:rPr lang="zh-CN" altLang="en-US" sz="2133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133" i="1">
                            <a:solidFill>
                              <a:schemeClr val="accent5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  <m:t>′</m:t>
                        </m:r>
                      </m:e>
                    </m:acc>
                    <m:r>
                      <a:rPr lang="en-US" altLang="zh-CN" sz="2133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33">
                        <a:latin typeface="Cambria Math" panose="02040503050406030204" pitchFamily="18" charset="0"/>
                      </a:rPr>
                      <m:t>b</m:t>
                    </m:r>
                    <m:acc>
                      <m:accPr>
                        <m:chr m:val="⃗"/>
                        <m:ctrlPr>
                          <a:rPr lang="zh-CN" altLang="en-US" sz="2133" i="1">
                            <a:solidFill>
                              <a:schemeClr val="accent3">
                                <a:lumMod val="90000"/>
                              </a:schemeClr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p>
                          <m:sSupPr>
                            <m:ctrlPr>
                              <a:rPr lang="en-US" altLang="zh-CN" sz="2133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133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2133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</m:e>
                    </m:acc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59678C1F-3029-481F-B925-EC1FF2FDA5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8551" y="2911613"/>
                <a:ext cx="1554143" cy="395173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12F84AD-5570-4B3C-83F6-242367938751}"/>
                  </a:ext>
                </a:extLst>
              </p:cNvPr>
              <p:cNvSpPr txBox="1"/>
              <p:nvPr/>
            </p:nvSpPr>
            <p:spPr>
              <a:xfrm>
                <a:off x="8738523" y="3352818"/>
                <a:ext cx="3201261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:r>
                  <a:rPr lang="en-US" altLang="zh-CN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𝑐</m:t>
                    </m:r>
                    <m:acc>
                      <m:accPr>
                        <m:chr m:val="⃗"/>
                        <m:ctrlPr>
                          <a:rPr lang="zh-CN" altLang="en-US" sz="21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2133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𝑑</m:t>
                    </m:r>
                    <m:acc>
                      <m:accPr>
                        <m:chr m:val="⃑"/>
                        <m:ctrlPr>
                          <a:rPr lang="zh-CN" altLang="en-US" sz="2133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  <m:r>
                      <a:rPr lang="en-US" altLang="zh-CN" sz="2133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sz="2133">
                        <a:latin typeface="Cambria Math" panose="02040503050406030204" pitchFamily="18" charset="0"/>
                      </a:rPr>
                      <m:t>+</m:t>
                    </m:r>
                    <m:r>
                      <m:rPr>
                        <m:sty m:val="p"/>
                      </m:rPr>
                      <a:rPr lang="en-US" altLang="zh-CN" sz="2133">
                        <a:latin typeface="Cambria Math" panose="02040503050406030204" pitchFamily="18" charset="0"/>
                      </a:rPr>
                      <m:t>b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𝑒</m:t>
                    </m:r>
                    <m:acc>
                      <m:accPr>
                        <m:chr m:val="⃗"/>
                        <m:ctrlPr>
                          <a:rPr lang="zh-CN" altLang="en-US" sz="21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  <m:r>
                      <a:rPr lang="en-US" altLang="zh-CN" sz="2133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133" i="1">
                        <a:latin typeface="Cambria Math" panose="02040503050406030204" pitchFamily="18" charset="0"/>
                      </a:rPr>
                      <m:t>𝑓</m:t>
                    </m:r>
                    <m:acc>
                      <m:accPr>
                        <m:chr m:val="⃑"/>
                        <m:ctrlPr>
                          <a:rPr lang="zh-CN" altLang="en-US" sz="2133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33" i="1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acc>
                  </m:oMath>
                </a14:m>
                <a:r>
                  <a:rPr lang="en-US" altLang="zh-CN" sz="2133" dirty="0"/>
                  <a:t>)</a:t>
                </a:r>
                <a:endParaRPr lang="zh-CN" altLang="en-US" sz="2133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812F84AD-5570-4B3C-83F6-2423679387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38523" y="3352818"/>
                <a:ext cx="3201261" cy="328231"/>
              </a:xfrm>
              <a:prstGeom prst="rect">
                <a:avLst/>
              </a:prstGeom>
              <a:blipFill>
                <a:blip r:embed="rId12"/>
                <a:stretch>
                  <a:fillRect t="-29630" r="-8935" b="-4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F81B39A-4A62-4A6B-930F-F7903E8EC400}"/>
                  </a:ext>
                </a:extLst>
              </p:cNvPr>
              <p:cNvSpPr txBox="1"/>
              <p:nvPr/>
            </p:nvSpPr>
            <p:spPr>
              <a:xfrm>
                <a:off x="8748443" y="3716437"/>
                <a:ext cx="1876155" cy="55072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:r>
                  <a:rPr lang="en-US" altLang="zh-CN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2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133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e>
                              <m: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e>
                              <m: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133" dirty="0"/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133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2133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133" i="1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en-US" sz="2133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FF81B39A-4A62-4A6B-930F-F7903E8EC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443" y="3716437"/>
                <a:ext cx="1876155" cy="55072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DC28D315-C08A-4585-9DBE-D4307723BF17}"/>
              </a:ext>
            </a:extLst>
          </p:cNvPr>
          <p:cNvSpPr txBox="1"/>
          <p:nvPr/>
        </p:nvSpPr>
        <p:spPr>
          <a:xfrm>
            <a:off x="5319891" y="4934590"/>
            <a:ext cx="6632764" cy="1344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67" b="1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特征空间映射</a:t>
            </a:r>
            <a:r>
              <a:rPr lang="en-US" altLang="zh-CN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</a:t>
            </a:r>
          </a:p>
          <a:p>
            <a:pPr>
              <a:spcBef>
                <a:spcPts val="400"/>
              </a:spcBef>
              <a:buNone/>
            </a:pP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乘特征矩阵从标准坐标系映射到了矩阵坐标系</a:t>
            </a:r>
            <a:endParaRPr lang="en-US" altLang="zh-CN" sz="1867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1867" dirty="0">
                <a:solidFill>
                  <a:srgbClr val="C0000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 </a:t>
            </a:r>
            <a:r>
              <a:rPr lang="zh-CN" altLang="en-US" sz="1867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向量相对所在坐标系的位置没有改变，都是</a:t>
            </a:r>
            <a:r>
              <a:rPr lang="en-US" altLang="zh-CN" sz="1867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(</a:t>
            </a:r>
            <a:r>
              <a:rPr lang="en-US" altLang="zh-CN" sz="1867" dirty="0" err="1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a,b</a:t>
            </a:r>
            <a:r>
              <a:rPr lang="en-US" altLang="zh-CN" sz="1867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)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867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  <a:sym typeface="Wingdings" panose="05000000000000000000" pitchFamily="2" charset="2"/>
              </a:rPr>
              <a:t>  </a:t>
            </a:r>
            <a:r>
              <a:rPr lang="zh-CN" altLang="en-US" sz="1867" dirty="0">
                <a:solidFill>
                  <a:srgbClr val="C00000"/>
                </a:solidFill>
                <a:latin typeface="+mj-lt"/>
                <a:ea typeface="黑体" panose="02010609060101010101" pitchFamily="49" charset="-122"/>
              </a:rPr>
              <a:t>空间映射和线性变换的统一</a:t>
            </a:r>
            <a:endParaRPr lang="en-US" altLang="zh-CN" sz="1867" dirty="0">
              <a:solidFill>
                <a:srgbClr val="C00000"/>
              </a:solidFill>
              <a:latin typeface="+mj-lt"/>
              <a:ea typeface="黑体" panose="02010609060101010101" pitchFamily="49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AEEA739A-BF9B-4F71-A0E8-D8032167B91A}"/>
              </a:ext>
            </a:extLst>
          </p:cNvPr>
          <p:cNvSpPr/>
          <p:nvPr/>
        </p:nvSpPr>
        <p:spPr>
          <a:xfrm>
            <a:off x="9293259" y="3711923"/>
            <a:ext cx="806655" cy="653087"/>
          </a:xfrm>
          <a:prstGeom prst="rect">
            <a:avLst/>
          </a:prstGeom>
          <a:solidFill>
            <a:srgbClr val="000099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1" name="直接箭头连接符 50">
            <a:extLst>
              <a:ext uri="{FF2B5EF4-FFF2-40B4-BE49-F238E27FC236}">
                <a16:creationId xmlns:a16="http://schemas.microsoft.com/office/drawing/2014/main" id="{2DF44E0D-8264-4A34-ACA5-0A03F8E1549D}"/>
              </a:ext>
            </a:extLst>
          </p:cNvPr>
          <p:cNvCxnSpPr>
            <a:cxnSpLocks/>
          </p:cNvCxnSpPr>
          <p:nvPr/>
        </p:nvCxnSpPr>
        <p:spPr>
          <a:xfrm flipH="1">
            <a:off x="9152237" y="4277630"/>
            <a:ext cx="230420" cy="279732"/>
          </a:xfrm>
          <a:prstGeom prst="straightConnector1">
            <a:avLst/>
          </a:prstGeom>
          <a:ln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3F0520BF-F336-413B-A1B4-D0DCA258B156}"/>
              </a:ext>
            </a:extLst>
          </p:cNvPr>
          <p:cNvSpPr/>
          <p:nvPr/>
        </p:nvSpPr>
        <p:spPr>
          <a:xfrm>
            <a:off x="8594855" y="4545917"/>
            <a:ext cx="12928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特征矩阵</a:t>
            </a:r>
            <a:endParaRPr lang="zh-CN" altLang="en-US" sz="1600" b="1" dirty="0">
              <a:solidFill>
                <a:srgbClr val="000099"/>
              </a:solidFill>
            </a:endParaRPr>
          </a:p>
        </p:txBody>
      </p:sp>
      <p:cxnSp>
        <p:nvCxnSpPr>
          <p:cNvPr id="53" name="直接箭头连接符 52">
            <a:extLst>
              <a:ext uri="{FF2B5EF4-FFF2-40B4-BE49-F238E27FC236}">
                <a16:creationId xmlns:a16="http://schemas.microsoft.com/office/drawing/2014/main" id="{9E623983-9860-4D7B-BC9D-43C71844D259}"/>
              </a:ext>
            </a:extLst>
          </p:cNvPr>
          <p:cNvCxnSpPr>
            <a:cxnSpLocks/>
          </p:cNvCxnSpPr>
          <p:nvPr/>
        </p:nvCxnSpPr>
        <p:spPr>
          <a:xfrm flipV="1">
            <a:off x="6381446" y="3711920"/>
            <a:ext cx="751657" cy="336304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015A276-9B46-405D-9955-02DA2F580146}"/>
                  </a:ext>
                </a:extLst>
              </p:cNvPr>
              <p:cNvSpPr txBox="1"/>
              <p:nvPr/>
            </p:nvSpPr>
            <p:spPr>
              <a:xfrm>
                <a:off x="7258514" y="3338852"/>
                <a:ext cx="1073884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7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altLang="zh-CN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>
                            <m:r>
                              <a:rPr lang="en-US" altLang="zh-CN" sz="1867" i="1">
                                <a:latin typeface="Cambria Math" panose="02040503050406030204" pitchFamily="18" charset="0"/>
                              </a:rPr>
                              <m:t>𝐼</m:t>
                            </m:r>
                          </m:sub>
                        </m:sSub>
                      </m:e>
                      <m:sup/>
                    </m:sSup>
                  </m:oMath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A015A276-9B46-405D-9955-02DA2F58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8514" y="3338852"/>
                <a:ext cx="1073884" cy="55060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7" name="椭圆 56">
            <a:extLst>
              <a:ext uri="{FF2B5EF4-FFF2-40B4-BE49-F238E27FC236}">
                <a16:creationId xmlns:a16="http://schemas.microsoft.com/office/drawing/2014/main" id="{6305ACD0-CC0A-4DEB-BCDE-EE83AC574E89}"/>
              </a:ext>
            </a:extLst>
          </p:cNvPr>
          <p:cNvSpPr/>
          <p:nvPr/>
        </p:nvSpPr>
        <p:spPr>
          <a:xfrm>
            <a:off x="7079337" y="3679086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任意多边形: 形状 60">
            <a:extLst>
              <a:ext uri="{FF2B5EF4-FFF2-40B4-BE49-F238E27FC236}">
                <a16:creationId xmlns:a16="http://schemas.microsoft.com/office/drawing/2014/main" id="{8ABD6C12-2C0E-444D-B317-97309813569D}"/>
              </a:ext>
            </a:extLst>
          </p:cNvPr>
          <p:cNvSpPr/>
          <p:nvPr/>
        </p:nvSpPr>
        <p:spPr>
          <a:xfrm>
            <a:off x="6128509" y="3894470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BFBFC9C3-E7B6-4DB6-A3D0-1F1237C0F6B9}"/>
              </a:ext>
            </a:extLst>
          </p:cNvPr>
          <p:cNvCxnSpPr>
            <a:cxnSpLocks/>
          </p:cNvCxnSpPr>
          <p:nvPr/>
        </p:nvCxnSpPr>
        <p:spPr>
          <a:xfrm flipH="1">
            <a:off x="5849609" y="3285646"/>
            <a:ext cx="218009" cy="231319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2955BC40-93C4-4787-8593-00F5025143A3}"/>
              </a:ext>
            </a:extLst>
          </p:cNvPr>
          <p:cNvCxnSpPr>
            <a:cxnSpLocks/>
          </p:cNvCxnSpPr>
          <p:nvPr/>
        </p:nvCxnSpPr>
        <p:spPr>
          <a:xfrm flipH="1" flipV="1">
            <a:off x="6123923" y="3241696"/>
            <a:ext cx="509467" cy="548345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C945A06-1079-4525-9C1B-C645822F9B23}"/>
                  </a:ext>
                </a:extLst>
              </p:cNvPr>
              <p:cNvSpPr/>
              <p:nvPr/>
            </p:nvSpPr>
            <p:spPr>
              <a:xfrm>
                <a:off x="5588958" y="3397495"/>
                <a:ext cx="370614" cy="33855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600" b="1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</m:oMath>
                  </m:oMathPara>
                </a14:m>
                <a:endParaRPr lang="zh-CN" altLang="en-US" sz="1600" b="1" dirty="0"/>
              </a:p>
            </p:txBody>
          </p:sp>
        </mc:Choice>
        <mc:Fallback xmlns="">
          <p:sp>
            <p:nvSpPr>
              <p:cNvPr id="71" name="矩形 70">
                <a:extLst>
                  <a:ext uri="{FF2B5EF4-FFF2-40B4-BE49-F238E27FC236}">
                    <a16:creationId xmlns:a16="http://schemas.microsoft.com/office/drawing/2014/main" id="{6C945A06-1079-4525-9C1B-C645822F9B2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88958" y="3397495"/>
                <a:ext cx="370614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2" name="矩形 71">
            <a:extLst>
              <a:ext uri="{FF2B5EF4-FFF2-40B4-BE49-F238E27FC236}">
                <a16:creationId xmlns:a16="http://schemas.microsoft.com/office/drawing/2014/main" id="{B30300B3-339A-49C3-B694-AE7439EECE85}"/>
              </a:ext>
            </a:extLst>
          </p:cNvPr>
          <p:cNvSpPr/>
          <p:nvPr/>
        </p:nvSpPr>
        <p:spPr>
          <a:xfrm>
            <a:off x="6505007" y="3633466"/>
            <a:ext cx="295274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6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mbria Math" panose="02040503050406030204" pitchFamily="18" charset="0"/>
              </a:rPr>
              <a:t>b</a:t>
            </a:r>
            <a:endParaRPr lang="zh-CN" altLang="en-US" sz="1600" b="1" i="1" dirty="0">
              <a:solidFill>
                <a:schemeClr val="tx1">
                  <a:lumMod val="50000"/>
                  <a:lumOff val="50000"/>
                </a:schemeClr>
              </a:solidFill>
              <a:latin typeface="Cambria Math" panose="02040503050406030204" pitchFamily="18" charset="0"/>
            </a:endParaRPr>
          </a:p>
        </p:txBody>
      </p:sp>
      <p:sp>
        <p:nvSpPr>
          <p:cNvPr id="73" name="任意多边形: 形状 72">
            <a:extLst>
              <a:ext uri="{FF2B5EF4-FFF2-40B4-BE49-F238E27FC236}">
                <a16:creationId xmlns:a16="http://schemas.microsoft.com/office/drawing/2014/main" id="{95B71B11-0AB0-45E3-8811-6A25BC9FDC05}"/>
              </a:ext>
            </a:extLst>
          </p:cNvPr>
          <p:cNvSpPr/>
          <p:nvPr/>
        </p:nvSpPr>
        <p:spPr>
          <a:xfrm rot="11193664">
            <a:off x="6417249" y="3328458"/>
            <a:ext cx="452039" cy="212977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F38A812B-0955-42F3-B794-F59A549B4C89}"/>
              </a:ext>
            </a:extLst>
          </p:cNvPr>
          <p:cNvCxnSpPr>
            <a:cxnSpLocks/>
          </p:cNvCxnSpPr>
          <p:nvPr/>
        </p:nvCxnSpPr>
        <p:spPr>
          <a:xfrm flipH="1">
            <a:off x="6365461" y="3698871"/>
            <a:ext cx="729812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3831CD2C-293F-45E0-9D22-A7337AC77773}"/>
              </a:ext>
            </a:extLst>
          </p:cNvPr>
          <p:cNvCxnSpPr>
            <a:cxnSpLocks/>
          </p:cNvCxnSpPr>
          <p:nvPr/>
        </p:nvCxnSpPr>
        <p:spPr>
          <a:xfrm flipH="1" flipV="1">
            <a:off x="7128900" y="3764729"/>
            <a:ext cx="1" cy="273737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BA13595-91B5-450A-88F1-AD84F9664AAE}"/>
                  </a:ext>
                </a:extLst>
              </p:cNvPr>
              <p:cNvSpPr/>
              <p:nvPr/>
            </p:nvSpPr>
            <p:spPr>
              <a:xfrm>
                <a:off x="7095269" y="3938284"/>
                <a:ext cx="389274" cy="37965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brk m:alnAt="7"/>
                        </m:rPr>
                        <a:rPr lang="en-US" altLang="zh-CN" sz="1867" i="1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79" name="矩形 78">
                <a:extLst>
                  <a:ext uri="{FF2B5EF4-FFF2-40B4-BE49-F238E27FC236}">
                    <a16:creationId xmlns:a16="http://schemas.microsoft.com/office/drawing/2014/main" id="{2BA13595-91B5-450A-88F1-AD84F9664AA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95269" y="3938284"/>
                <a:ext cx="389274" cy="37965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0" name="矩形 79">
            <a:extLst>
              <a:ext uri="{FF2B5EF4-FFF2-40B4-BE49-F238E27FC236}">
                <a16:creationId xmlns:a16="http://schemas.microsoft.com/office/drawing/2014/main" id="{F91E0E3A-E4D5-499A-ABC3-12DEAED6A557}"/>
              </a:ext>
            </a:extLst>
          </p:cNvPr>
          <p:cNvSpPr/>
          <p:nvPr/>
        </p:nvSpPr>
        <p:spPr>
          <a:xfrm>
            <a:off x="6149617" y="3448429"/>
            <a:ext cx="316112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67" i="1" dirty="0">
                <a:latin typeface="Cambria Math" panose="02040503050406030204" pitchFamily="18" charset="0"/>
              </a:rPr>
              <a:t>b</a:t>
            </a:r>
            <a:endParaRPr lang="zh-CN" altLang="en-US" sz="1867" i="1" dirty="0">
              <a:latin typeface="Cambria Math" panose="02040503050406030204" pitchFamily="18" charset="0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62" name="矩形 61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3" name="矩形 62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箭头连接符 65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69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74" name="矩形 73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7" name="直接箭头连接符 76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7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矩形 77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81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矩形 81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83" name="矩形 82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1223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3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41" grpId="0" animBg="1"/>
      <p:bldP spid="45" grpId="0"/>
      <p:bldP spid="47" grpId="0"/>
      <p:bldP spid="48" grpId="0"/>
      <p:bldP spid="49" grpId="0" uiExpand="1" build="p"/>
      <p:bldP spid="50" grpId="0" animBg="1"/>
      <p:bldP spid="52" grpId="0"/>
      <p:bldP spid="55" grpId="0"/>
      <p:bldP spid="57" grpId="0" animBg="1"/>
      <p:bldP spid="61" grpId="0" animBg="1"/>
      <p:bldP spid="71" grpId="0"/>
      <p:bldP spid="72" grpId="0"/>
      <p:bldP spid="73" grpId="0" animBg="1"/>
      <p:bldP spid="79" grpId="0"/>
      <p:bldP spid="8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9492" y="13995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31040F-39B6-444F-93B6-AC356FA6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39765" y="1336532"/>
            <a:ext cx="2676448" cy="83966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AD2B04C-5055-4166-A90A-803FAC10555B}"/>
              </a:ext>
            </a:extLst>
          </p:cNvPr>
          <p:cNvCxnSpPr>
            <a:cxnSpLocks/>
          </p:cNvCxnSpPr>
          <p:nvPr/>
        </p:nvCxnSpPr>
        <p:spPr>
          <a:xfrm flipV="1">
            <a:off x="7393017" y="3156058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26E31E7-E5D5-4607-9A2F-07479F6E0B7C}"/>
              </a:ext>
            </a:extLst>
          </p:cNvPr>
          <p:cNvCxnSpPr/>
          <p:nvPr/>
        </p:nvCxnSpPr>
        <p:spPr>
          <a:xfrm>
            <a:off x="7384525" y="4270815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243195-A81B-4E6E-B3DC-56FAC222F9C2}"/>
                  </a:ext>
                </a:extLst>
              </p:cNvPr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243195-A81B-4E6E-B3DC-56FAC222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4332A74-DFBF-436B-BF50-F9A0331ADC96}"/>
                  </a:ext>
                </a:extLst>
              </p:cNvPr>
              <p:cNvSpPr txBox="1"/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4332A74-DFBF-436B-BF50-F9A0331AD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椭圆 49">
            <a:extLst>
              <a:ext uri="{FF2B5EF4-FFF2-40B4-BE49-F238E27FC236}">
                <a16:creationId xmlns:a16="http://schemas.microsoft.com/office/drawing/2014/main" id="{1C039564-9876-4977-B6B1-1D6A7B7D6344}"/>
              </a:ext>
            </a:extLst>
          </p:cNvPr>
          <p:cNvSpPr/>
          <p:nvPr/>
        </p:nvSpPr>
        <p:spPr>
          <a:xfrm>
            <a:off x="7047717" y="3391015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35257F5-41F3-4389-9E72-AA36D0543B8A}"/>
                  </a:ext>
                </a:extLst>
              </p:cNvPr>
              <p:cNvSpPr txBox="1"/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7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67" i="1">
                            <a:latin typeface="Cambria Math" panose="02040503050406030204" pitchFamily="18" charset="0"/>
                          </a:rPr>
                          <m:t>P</m:t>
                        </m:r>
                        <m:sSub>
                          <m:sSubPr>
                            <m:ctrlPr>
                              <a:rPr lang="en-US" altLang="zh-CN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35257F5-41F3-4389-9E72-AA36D054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F2CC31-0CB3-453F-BD3C-A3F9A093A4D5}"/>
                  </a:ext>
                </a:extLst>
              </p:cNvPr>
              <p:cNvSpPr/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线性变换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400"/>
                  </a:lnSpc>
                  <a:buNone/>
                </a:pP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方向拉伸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67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</m:acc>
                  </m:oMath>
                </a14:m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方向不变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F2CC31-0CB3-453F-BD3C-A3F9A093A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  <a:blipFill>
                <a:blip r:embed="rId7"/>
                <a:stretch>
                  <a:fillRect l="-1422" t="-5042" b="-13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B6E0BE5-29E7-4E41-8D26-44B071E4B45F}"/>
              </a:ext>
            </a:extLst>
          </p:cNvPr>
          <p:cNvCxnSpPr>
            <a:cxnSpLocks/>
          </p:cNvCxnSpPr>
          <p:nvPr/>
        </p:nvCxnSpPr>
        <p:spPr>
          <a:xfrm flipH="1" flipV="1">
            <a:off x="6588997" y="3458444"/>
            <a:ext cx="795695" cy="793792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F0F6116-4E54-4FAA-BB91-96506BF3D300}"/>
              </a:ext>
            </a:extLst>
          </p:cNvPr>
          <p:cNvCxnSpPr>
            <a:cxnSpLocks/>
          </p:cNvCxnSpPr>
          <p:nvPr/>
        </p:nvCxnSpPr>
        <p:spPr>
          <a:xfrm flipH="1" flipV="1">
            <a:off x="7095112" y="3472638"/>
            <a:ext cx="285241" cy="78852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6BFCAC56-B909-412F-B15A-5DE78A8AA1B6}"/>
              </a:ext>
            </a:extLst>
          </p:cNvPr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A3286DDF-B168-426B-BBB0-2A25E5C4E8AE}"/>
              </a:ext>
            </a:extLst>
          </p:cNvPr>
          <p:cNvSpPr/>
          <p:nvPr/>
        </p:nvSpPr>
        <p:spPr>
          <a:xfrm>
            <a:off x="5423926" y="5253203"/>
            <a:ext cx="178197" cy="281429"/>
          </a:xfrm>
          <a:prstGeom prst="rightArrow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3F1815F-EC5B-4990-B0BE-1D926B7AB90E}"/>
              </a:ext>
            </a:extLst>
          </p:cNvPr>
          <p:cNvSpPr/>
          <p:nvPr/>
        </p:nvSpPr>
        <p:spPr>
          <a:xfrm>
            <a:off x="5603252" y="5195292"/>
            <a:ext cx="658875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向量缩放不是向量模的直接变化，而是沿基方向（即特征向量方向）进行的，体现了矩阵相乘沿特征向量缩放的作用</a:t>
            </a:r>
            <a:r>
              <a:rPr lang="en-US" altLang="zh-CN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B5407B58-F0B3-4F2A-AC12-872F6FE9D288}"/>
              </a:ext>
            </a:extLst>
          </p:cNvPr>
          <p:cNvCxnSpPr>
            <a:cxnSpLocks/>
          </p:cNvCxnSpPr>
          <p:nvPr/>
        </p:nvCxnSpPr>
        <p:spPr>
          <a:xfrm flipH="1">
            <a:off x="7094431" y="3427208"/>
            <a:ext cx="317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1DDC9B7-8E36-4F15-BC04-949A6EB567FA}"/>
              </a:ext>
            </a:extLst>
          </p:cNvPr>
          <p:cNvCxnSpPr>
            <a:cxnSpLocks/>
          </p:cNvCxnSpPr>
          <p:nvPr/>
        </p:nvCxnSpPr>
        <p:spPr>
          <a:xfrm flipV="1">
            <a:off x="7071369" y="3458448"/>
            <a:ext cx="0" cy="8440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34BEEA6C-0506-4A4D-A3AF-EF74A17D5630}"/>
              </a:ext>
            </a:extLst>
          </p:cNvPr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D95F17-D680-48D6-9701-B16CAE737B93}"/>
                  </a:ext>
                </a:extLst>
              </p:cNvPr>
              <p:cNvSpPr/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7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7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D95F17-D680-48D6-9701-B16CAE73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422F288F-8FE1-4677-A46F-5F3D467647F5}"/>
              </a:ext>
            </a:extLst>
          </p:cNvPr>
          <p:cNvCxnSpPr>
            <a:cxnSpLocks/>
          </p:cNvCxnSpPr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2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60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205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101" grpId="0" animBg="1"/>
      <p:bldP spid="102" grpId="0"/>
      <p:bldP spid="1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7891" y="76200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2031040F-39B6-444F-93B6-AC356FA6770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339765" y="1336532"/>
            <a:ext cx="2676448" cy="839669"/>
          </a:xfrm>
          <a:prstGeom prst="rect">
            <a:avLst/>
          </a:prstGeom>
        </p:spPr>
      </p:pic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8AD2B04C-5055-4166-A90A-803FAC10555B}"/>
              </a:ext>
            </a:extLst>
          </p:cNvPr>
          <p:cNvCxnSpPr>
            <a:cxnSpLocks/>
          </p:cNvCxnSpPr>
          <p:nvPr/>
        </p:nvCxnSpPr>
        <p:spPr>
          <a:xfrm flipV="1">
            <a:off x="7393017" y="3156058"/>
            <a:ext cx="0" cy="112179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>
            <a:extLst>
              <a:ext uri="{FF2B5EF4-FFF2-40B4-BE49-F238E27FC236}">
                <a16:creationId xmlns:a16="http://schemas.microsoft.com/office/drawing/2014/main" id="{126E31E7-E5D5-4607-9A2F-07479F6E0B7C}"/>
              </a:ext>
            </a:extLst>
          </p:cNvPr>
          <p:cNvCxnSpPr/>
          <p:nvPr/>
        </p:nvCxnSpPr>
        <p:spPr>
          <a:xfrm>
            <a:off x="7384525" y="4270815"/>
            <a:ext cx="1156025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243195-A81B-4E6E-B3DC-56FAC222F9C2}"/>
                  </a:ext>
                </a:extLst>
              </p:cNvPr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C243195-A81B-4E6E-B3DC-56FAC222F9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4332A74-DFBF-436B-BF50-F9A0331ADC96}"/>
                  </a:ext>
                </a:extLst>
              </p:cNvPr>
              <p:cNvSpPr txBox="1"/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E4332A74-DFBF-436B-BF50-F9A0331AD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88022" y="3952166"/>
                <a:ext cx="205248" cy="4104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椭圆 49">
            <a:extLst>
              <a:ext uri="{FF2B5EF4-FFF2-40B4-BE49-F238E27FC236}">
                <a16:creationId xmlns:a16="http://schemas.microsoft.com/office/drawing/2014/main" id="{1C039564-9876-4977-B6B1-1D6A7B7D6344}"/>
              </a:ext>
            </a:extLst>
          </p:cNvPr>
          <p:cNvSpPr/>
          <p:nvPr/>
        </p:nvSpPr>
        <p:spPr>
          <a:xfrm>
            <a:off x="7047717" y="3391015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35257F5-41F3-4389-9E72-AA36D0543B8A}"/>
                  </a:ext>
                </a:extLst>
              </p:cNvPr>
              <p:cNvSpPr txBox="1"/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sz="1867" dirty="0"/>
                  <a:t>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67" i="1">
                            <a:latin typeface="Cambria Math" panose="02040503050406030204" pitchFamily="18" charset="0"/>
                          </a:rPr>
                          <m:t>P</m:t>
                        </m:r>
                        <m:sSub>
                          <m:sSubPr>
                            <m:ctrlPr>
                              <a:rPr lang="en-US" altLang="zh-CN" sz="1867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d>
                              <m:dPr>
                                <m:ctrlP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m>
                                  <m:mPr>
                                    <m:mcs>
                                      <m:mc>
                                        <m:mcPr>
                                          <m:count m:val="1"/>
                                          <m:mcJc m:val="center"/>
                                        </m:mcPr>
                                      </m:mc>
                                    </m:mcs>
                                    <m:ctrl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</m:ctrlPr>
                                  </m:mPr>
                                  <m:m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mr>
                                  <m:mr>
                                    <m:e>
                                      <m:r>
                                        <a:rPr lang="en-US" altLang="zh-CN" sz="1867" i="1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</m:mr>
                                </m:m>
                              </m:e>
                            </m:d>
                          </m:e>
                          <m:sub/>
                        </m:sSub>
                      </m:e>
                      <m:sup/>
                    </m:sSup>
                  </m:oMath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435257F5-41F3-4389-9E72-AA36D0543B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8021" y="2797512"/>
                <a:ext cx="1335879" cy="55060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F2CC31-0CB3-453F-BD3C-A3F9A093A4D5}"/>
                  </a:ext>
                </a:extLst>
              </p:cNvPr>
              <p:cNvSpPr/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线性变换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endParaRPr lang="en-US" altLang="zh-CN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400"/>
                  </a:lnSpc>
                  <a:buNone/>
                </a:pP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向量沿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acc>
                  </m:oMath>
                </a14:m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方向拉伸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倍， </a:t>
                </a:r>
                <a14:m>
                  <m:oMath xmlns:m="http://schemas.openxmlformats.org/officeDocument/2006/math">
                    <m:acc>
                      <m:accPr>
                        <m:chr m:val="⃗"/>
                        <m:ctrlPr>
                          <a:rPr lang="zh-CN" altLang="en-US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accPr>
                      <m:e>
                        <m:r>
                          <m:rPr>
                            <m:sty m:val="p"/>
                          </m:rPr>
                          <a:rPr lang="en-US" altLang="zh-CN" sz="1867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j</m:t>
                        </m:r>
                      </m:e>
                    </m:acc>
                  </m:oMath>
                </a14:m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方向不变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8" name="矩形 57">
                <a:extLst>
                  <a:ext uri="{FF2B5EF4-FFF2-40B4-BE49-F238E27FC236}">
                    <a16:creationId xmlns:a16="http://schemas.microsoft.com/office/drawing/2014/main" id="{3CF2CC31-0CB3-453F-BD3C-A3F9A093A4D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5950" y="4555067"/>
                <a:ext cx="3855094" cy="724878"/>
              </a:xfrm>
              <a:prstGeom prst="rect">
                <a:avLst/>
              </a:prstGeom>
              <a:blipFill>
                <a:blip r:embed="rId7"/>
                <a:stretch>
                  <a:fillRect l="-1422" t="-5042" b="-134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4B6E0BE5-29E7-4E41-8D26-44B071E4B45F}"/>
              </a:ext>
            </a:extLst>
          </p:cNvPr>
          <p:cNvCxnSpPr>
            <a:cxnSpLocks/>
          </p:cNvCxnSpPr>
          <p:nvPr/>
        </p:nvCxnSpPr>
        <p:spPr>
          <a:xfrm flipH="1" flipV="1">
            <a:off x="6588997" y="3458444"/>
            <a:ext cx="795695" cy="793792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FF0F6116-4E54-4FAA-BB91-96506BF3D300}"/>
              </a:ext>
            </a:extLst>
          </p:cNvPr>
          <p:cNvCxnSpPr>
            <a:cxnSpLocks/>
          </p:cNvCxnSpPr>
          <p:nvPr/>
        </p:nvCxnSpPr>
        <p:spPr>
          <a:xfrm flipH="1" flipV="1">
            <a:off x="7095112" y="3472638"/>
            <a:ext cx="285241" cy="788521"/>
          </a:xfrm>
          <a:prstGeom prst="straightConnector1">
            <a:avLst/>
          </a:prstGeom>
          <a:ln w="1270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椭圆 63">
            <a:extLst>
              <a:ext uri="{FF2B5EF4-FFF2-40B4-BE49-F238E27FC236}">
                <a16:creationId xmlns:a16="http://schemas.microsoft.com/office/drawing/2014/main" id="{6BFCAC56-B909-412F-B15A-5DE78A8AA1B6}"/>
              </a:ext>
            </a:extLst>
          </p:cNvPr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箭头: 右 100">
            <a:extLst>
              <a:ext uri="{FF2B5EF4-FFF2-40B4-BE49-F238E27FC236}">
                <a16:creationId xmlns:a16="http://schemas.microsoft.com/office/drawing/2014/main" id="{A3286DDF-B168-426B-BBB0-2A25E5C4E8AE}"/>
              </a:ext>
            </a:extLst>
          </p:cNvPr>
          <p:cNvSpPr/>
          <p:nvPr/>
        </p:nvSpPr>
        <p:spPr>
          <a:xfrm>
            <a:off x="5423926" y="5253203"/>
            <a:ext cx="178197" cy="281429"/>
          </a:xfrm>
          <a:prstGeom prst="rightArrow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矩形 101">
            <a:extLst>
              <a:ext uri="{FF2B5EF4-FFF2-40B4-BE49-F238E27FC236}">
                <a16:creationId xmlns:a16="http://schemas.microsoft.com/office/drawing/2014/main" id="{23F1815F-EC5B-4990-B0BE-1D926B7AB90E}"/>
              </a:ext>
            </a:extLst>
          </p:cNvPr>
          <p:cNvSpPr/>
          <p:nvPr/>
        </p:nvSpPr>
        <p:spPr>
          <a:xfrm>
            <a:off x="5603252" y="5195292"/>
            <a:ext cx="6588753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向量缩放不是向量模的直接变化，而是沿基方向（即特征向量方向）进行的，体现了矩阵相乘沿特征向量缩放的作用</a:t>
            </a:r>
            <a:r>
              <a:rPr lang="en-US" altLang="zh-CN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86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4" name="直接连接符 113">
            <a:extLst>
              <a:ext uri="{FF2B5EF4-FFF2-40B4-BE49-F238E27FC236}">
                <a16:creationId xmlns:a16="http://schemas.microsoft.com/office/drawing/2014/main" id="{B5407B58-F0B3-4F2A-AC12-872F6FE9D288}"/>
              </a:ext>
            </a:extLst>
          </p:cNvPr>
          <p:cNvCxnSpPr>
            <a:cxnSpLocks/>
          </p:cNvCxnSpPr>
          <p:nvPr/>
        </p:nvCxnSpPr>
        <p:spPr>
          <a:xfrm flipH="1">
            <a:off x="7094431" y="3427208"/>
            <a:ext cx="317271" cy="0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>
            <a:extLst>
              <a:ext uri="{FF2B5EF4-FFF2-40B4-BE49-F238E27FC236}">
                <a16:creationId xmlns:a16="http://schemas.microsoft.com/office/drawing/2014/main" id="{61DDC9B7-8E36-4F15-BC04-949A6EB567FA}"/>
              </a:ext>
            </a:extLst>
          </p:cNvPr>
          <p:cNvCxnSpPr>
            <a:cxnSpLocks/>
          </p:cNvCxnSpPr>
          <p:nvPr/>
        </p:nvCxnSpPr>
        <p:spPr>
          <a:xfrm flipV="1">
            <a:off x="7071369" y="3458448"/>
            <a:ext cx="0" cy="844025"/>
          </a:xfrm>
          <a:prstGeom prst="line">
            <a:avLst/>
          </a:prstGeom>
          <a:ln w="127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直接连接符 117">
            <a:extLst>
              <a:ext uri="{FF2B5EF4-FFF2-40B4-BE49-F238E27FC236}">
                <a16:creationId xmlns:a16="http://schemas.microsoft.com/office/drawing/2014/main" id="{34BEEA6C-0506-4A4D-A3AF-EF74A17D5630}"/>
              </a:ext>
            </a:extLst>
          </p:cNvPr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D95F17-D680-48D6-9701-B16CAE737B93}"/>
                  </a:ext>
                </a:extLst>
              </p:cNvPr>
              <p:cNvSpPr/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7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7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20" name="矩形 119">
                <a:extLst>
                  <a:ext uri="{FF2B5EF4-FFF2-40B4-BE49-F238E27FC236}">
                    <a16:creationId xmlns:a16="http://schemas.microsoft.com/office/drawing/2014/main" id="{4CD95F17-D680-48D6-9701-B16CAE737B9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06513" y="3172924"/>
                <a:ext cx="963148" cy="523348"/>
              </a:xfrm>
              <a:prstGeom prst="rect">
                <a:avLst/>
              </a:prstGeom>
              <a:blipFill>
                <a:blip r:embed="rId8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1" name="直接连接符 120">
            <a:extLst>
              <a:ext uri="{FF2B5EF4-FFF2-40B4-BE49-F238E27FC236}">
                <a16:creationId xmlns:a16="http://schemas.microsoft.com/office/drawing/2014/main" id="{422F288F-8FE1-4677-A46F-5F3D467647F5}"/>
              </a:ext>
            </a:extLst>
          </p:cNvPr>
          <p:cNvCxnSpPr>
            <a:cxnSpLocks/>
          </p:cNvCxnSpPr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rgbClr val="000099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46" name="矩形 45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2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60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63" name="矩形 62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6655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2" presetClass="entr" presetSubtype="8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64" grpId="0" animBg="1"/>
      <p:bldP spid="101" grpId="0" animBg="1"/>
      <p:bldP spid="102" grpId="0"/>
      <p:bldP spid="120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949" y="74062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A40F97-84CC-460C-A8A4-31DE361E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67E7110-25E5-43F4-93CD-01269F7ECA51}"/>
              </a:ext>
            </a:extLst>
          </p:cNvPr>
          <p:cNvCxnSpPr>
            <a:cxnSpLocks/>
          </p:cNvCxnSpPr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E7FD53A-7300-4962-A34A-9CFEA42E45A9}"/>
              </a:ext>
            </a:extLst>
          </p:cNvPr>
          <p:cNvCxnSpPr>
            <a:cxnSpLocks/>
          </p:cNvCxnSpPr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>
                <a:blip r:embed="rId5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52484F-A51A-44BE-B8B5-02345D454C2E}"/>
              </a:ext>
            </a:extLst>
          </p:cNvPr>
          <p:cNvCxnSpPr>
            <a:cxnSpLocks/>
          </p:cNvCxnSpPr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E337A42D-9F6E-4BE3-9E24-D46E1A9146BB}"/>
              </a:ext>
            </a:extLst>
          </p:cNvPr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A67CBC8-13BA-4EFF-85E8-8B00C1201726}"/>
              </a:ext>
            </a:extLst>
          </p:cNvPr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/>
              <p:nvPr/>
            </p:nvSpPr>
            <p:spPr>
              <a:xfrm>
                <a:off x="5385534" y="2857170"/>
                <a:ext cx="1409425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7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7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7" i="1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4" y="2857170"/>
                <a:ext cx="1409425" cy="523348"/>
              </a:xfrm>
              <a:prstGeom prst="rect">
                <a:avLst/>
              </a:prstGeom>
              <a:blipFill>
                <a:blip r:embed="rId6"/>
                <a:stretch>
                  <a:fillRect b="-58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A2E06AC-5824-4D34-BEED-3E452104C6C4}"/>
              </a:ext>
            </a:extLst>
          </p:cNvPr>
          <p:cNvCxnSpPr>
            <a:cxnSpLocks/>
          </p:cNvCxnSpPr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029EC44-4AB2-4F78-A33C-5ADC4B23BE8E}"/>
              </a:ext>
            </a:extLst>
          </p:cNvPr>
          <p:cNvCxnSpPr>
            <a:cxnSpLocks/>
          </p:cNvCxnSpPr>
          <p:nvPr/>
        </p:nvCxnSpPr>
        <p:spPr>
          <a:xfrm>
            <a:off x="7385929" y="4278780"/>
            <a:ext cx="1014332" cy="0"/>
          </a:xfrm>
          <a:prstGeom prst="straightConnector1">
            <a:avLst/>
          </a:prstGeom>
          <a:ln w="19050">
            <a:solidFill>
              <a:srgbClr val="000099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/>
              <p:nvPr/>
            </p:nvSpPr>
            <p:spPr>
              <a:xfrm>
                <a:off x="7535441" y="4293100"/>
                <a:ext cx="1355628" cy="52334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1867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altLang="zh-CN" sz="1867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67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1867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1" y="4293100"/>
                <a:ext cx="1355628" cy="523348"/>
              </a:xfrm>
              <a:prstGeom prst="rect">
                <a:avLst/>
              </a:prstGeom>
              <a:blipFill>
                <a:blip r:embed="rId7"/>
                <a:stretch>
                  <a:fillRect b="-69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BF50F32A-1A19-49C9-8344-A6EF92189FCB}"/>
              </a:ext>
            </a:extLst>
          </p:cNvPr>
          <p:cNvSpPr/>
          <p:nvPr/>
        </p:nvSpPr>
        <p:spPr>
          <a:xfrm rot="11193664">
            <a:off x="7214803" y="3992017"/>
            <a:ext cx="452039" cy="212977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0099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sp>
        <p:nvSpPr>
          <p:cNvPr id="111" name="椭圆 110">
            <a:extLst>
              <a:ext uri="{FF2B5EF4-FFF2-40B4-BE49-F238E27FC236}">
                <a16:creationId xmlns:a16="http://schemas.microsoft.com/office/drawing/2014/main" id="{7D39554A-56D8-4E80-9905-D9571BCC7C3F}"/>
              </a:ext>
            </a:extLst>
          </p:cNvPr>
          <p:cNvSpPr/>
          <p:nvPr/>
        </p:nvSpPr>
        <p:spPr>
          <a:xfrm>
            <a:off x="8337841" y="4207458"/>
            <a:ext cx="85644" cy="85644"/>
          </a:xfrm>
          <a:prstGeom prst="ellipse">
            <a:avLst/>
          </a:prstGeom>
          <a:solidFill>
            <a:srgbClr val="000099"/>
          </a:solidFill>
          <a:ln w="1270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111">
            <a:extLst>
              <a:ext uri="{FF2B5EF4-FFF2-40B4-BE49-F238E27FC236}">
                <a16:creationId xmlns:a16="http://schemas.microsoft.com/office/drawing/2014/main" id="{CE0FAA38-A3A0-49AF-A068-487A6EF59F64}"/>
              </a:ext>
            </a:extLst>
          </p:cNvPr>
          <p:cNvSpPr/>
          <p:nvPr/>
        </p:nvSpPr>
        <p:spPr>
          <a:xfrm>
            <a:off x="5423926" y="4793086"/>
            <a:ext cx="4384534" cy="106304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67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67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67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坐标系不改变，向量进行旋转变换 </a:t>
            </a:r>
            <a:endParaRPr lang="en-US" altLang="zh-CN" sz="1867" dirty="0">
              <a:solidFill>
                <a:srgbClr val="00009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buNone/>
            </a:pPr>
            <a:r>
              <a:rPr lang="en-US" altLang="zh-CN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  <a:sym typeface="Wingdings" panose="05000000000000000000" pitchFamily="2" charset="2"/>
              </a:rPr>
              <a:t> </a:t>
            </a:r>
            <a:r>
              <a:rPr lang="en-US" altLang="zh-CN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P</a:t>
            </a:r>
            <a:r>
              <a:rPr lang="zh-CN" altLang="en-US" sz="1867" dirty="0">
                <a:solidFill>
                  <a:srgbClr val="00009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是单位矩阵，对向量没有缩放效果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0" name="矩形 39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" name="直接箭头连接符 41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矩形 42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44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 47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49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矩形 49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51" name="矩形 50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83309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0" grpId="0" animBg="1"/>
      <p:bldP spid="111" grpId="0" animBg="1"/>
      <p:bldP spid="11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7" y="87638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A40F97-84CC-460C-A8A4-31DE361E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67E7110-25E5-43F4-93CD-01269F7ECA51}"/>
              </a:ext>
            </a:extLst>
          </p:cNvPr>
          <p:cNvCxnSpPr>
            <a:cxnSpLocks/>
          </p:cNvCxnSpPr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E7FD53A-7300-4962-A34A-9CFEA42E45A9}"/>
              </a:ext>
            </a:extLst>
          </p:cNvPr>
          <p:cNvCxnSpPr>
            <a:cxnSpLocks/>
          </p:cNvCxnSpPr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>
                <a:blip r:embed="rId5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52484F-A51A-44BE-B8B5-02345D454C2E}"/>
              </a:ext>
            </a:extLst>
          </p:cNvPr>
          <p:cNvCxnSpPr>
            <a:cxnSpLocks/>
          </p:cNvCxnSpPr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E337A42D-9F6E-4BE3-9E24-D46E1A9146BB}"/>
              </a:ext>
            </a:extLst>
          </p:cNvPr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A67CBC8-13BA-4EFF-85E8-8B00C1201726}"/>
              </a:ext>
            </a:extLst>
          </p:cNvPr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/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7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1867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A2E06AC-5824-4D34-BEED-3E452104C6C4}"/>
              </a:ext>
            </a:extLst>
          </p:cNvPr>
          <p:cNvCxnSpPr>
            <a:cxnSpLocks/>
          </p:cNvCxnSpPr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029EC44-4AB2-4F78-A33C-5ADC4B23BE8E}"/>
              </a:ext>
            </a:extLst>
          </p:cNvPr>
          <p:cNvCxnSpPr>
            <a:cxnSpLocks/>
          </p:cNvCxnSpPr>
          <p:nvPr/>
        </p:nvCxnSpPr>
        <p:spPr>
          <a:xfrm>
            <a:off x="7385928" y="4269681"/>
            <a:ext cx="95191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/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7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7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7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7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7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1867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椭圆 110">
            <a:extLst>
              <a:ext uri="{FF2B5EF4-FFF2-40B4-BE49-F238E27FC236}">
                <a16:creationId xmlns:a16="http://schemas.microsoft.com/office/drawing/2014/main" id="{7D39554A-56D8-4E80-9905-D9571BCC7C3F}"/>
              </a:ext>
            </a:extLst>
          </p:cNvPr>
          <p:cNvSpPr/>
          <p:nvPr/>
        </p:nvSpPr>
        <p:spPr>
          <a:xfrm>
            <a:off x="8337841" y="4225655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D845122-D2B0-4D04-B5B1-01BE13D7ADB1}"/>
              </a:ext>
            </a:extLst>
          </p:cNvPr>
          <p:cNvCxnSpPr>
            <a:cxnSpLocks/>
          </p:cNvCxnSpPr>
          <p:nvPr/>
        </p:nvCxnSpPr>
        <p:spPr>
          <a:xfrm flipH="1" flipV="1">
            <a:off x="6672689" y="3553923"/>
            <a:ext cx="749268" cy="72403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6C9422F-3F9A-4A46-83C0-919D11B293C4}"/>
                  </a:ext>
                </a:extLst>
              </p:cNvPr>
              <p:cNvSpPr txBox="1"/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zh-CN" altLang="en-US" sz="2133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6C9422F-3F9A-4A46-83C0-919D11B2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B3DCC8-A820-4C17-8FB8-174905CA8C3B}"/>
                  </a:ext>
                </a:extLst>
              </p:cNvPr>
              <p:cNvSpPr txBox="1"/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3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133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B3DCC8-A820-4C17-8FB8-174905CA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BF0ED12-8110-483C-93C7-B883760954AB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400092" y="3588539"/>
            <a:ext cx="759145" cy="692028"/>
          </a:xfrm>
          <a:prstGeom prst="straightConnector1">
            <a:avLst/>
          </a:prstGeom>
          <a:ln w="38100">
            <a:solidFill>
              <a:schemeClr val="accent3">
                <a:lumMod val="9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91E998F-C029-4299-9023-1E49CE3252A8}"/>
              </a:ext>
            </a:extLst>
          </p:cNvPr>
          <p:cNvSpPr/>
          <p:nvPr/>
        </p:nvSpPr>
        <p:spPr>
          <a:xfrm>
            <a:off x="7130187" y="4139003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DE3DBFC-0795-4357-9A7E-DF810EE2049B}"/>
              </a:ext>
            </a:extLst>
          </p:cNvPr>
          <p:cNvSpPr/>
          <p:nvPr/>
        </p:nvSpPr>
        <p:spPr>
          <a:xfrm rot="11193664">
            <a:off x="7444211" y="3764743"/>
            <a:ext cx="255164" cy="17601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A373EF8-B334-4E09-BD64-7DAFB689BE03}"/>
                  </a:ext>
                </a:extLst>
              </p:cNvPr>
              <p:cNvSpPr/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特征空间映射：</a:t>
                </a:r>
                <a:endParaRPr lang="en-US" altLang="zh-CN" sz="1867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3"/>
                  </a:lnSpc>
                  <a:spcBef>
                    <a:spcPts val="400"/>
                  </a:spcBef>
                  <a:buNone/>
                </a:pP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乘单位化正交阵对标准坐标系的基进行旋转，没有拉伸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压缩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lnSpc>
                    <a:spcPts val="2133"/>
                  </a:lnSpc>
                  <a:spcBef>
                    <a:spcPts val="1067"/>
                  </a:spcBef>
                  <a:buNone/>
                </a:pPr>
                <a:r>
                  <a:rPr lang="en-US" altLang="zh-CN" sz="1867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867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向量相对所在坐标系的位置没有改变，都是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18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18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7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7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7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/>
                    </m:sSub>
                  </m:oMath>
                </a14:m>
                <a:endParaRPr lang="en-US" altLang="zh-CN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ts val="2133"/>
                  </a:lnSpc>
                  <a:spcBef>
                    <a:spcPts val="400"/>
                  </a:spcBef>
                  <a:buNone/>
                </a:pPr>
                <a:endParaRPr lang="zh-CN" altLang="en-US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A373EF8-B334-4E09-BD64-7DAFB689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  <a:blipFill>
                <a:blip r:embed="rId10"/>
                <a:stretch>
                  <a:fillRect l="-811" t="-2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2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57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91879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 animBg="1"/>
      <p:bldP spid="36" grpId="0"/>
      <p:bldP spid="37" grpId="0"/>
      <p:bldP spid="45" grpId="0" animBg="1"/>
      <p:bldP spid="46" grpId="0" animBg="1"/>
      <p:bldP spid="48" grpId="0" uiExpand="1" build="allAtOnce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特征值和特征向量：特征值分解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805B72-D574-461B-9390-ACFBDE4C257E}"/>
                  </a:ext>
                </a:extLst>
              </p:cNvPr>
              <p:cNvSpPr/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AB805B72-D574-461B-9390-ACFBDE4C257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4040" y="1447800"/>
                <a:ext cx="202157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矩形 3">
            <a:extLst>
              <a:ext uri="{FF2B5EF4-FFF2-40B4-BE49-F238E27FC236}">
                <a16:creationId xmlns:a16="http://schemas.microsoft.com/office/drawing/2014/main" id="{BB1F4ABF-2F4E-4AED-A9AC-59FFF6980A4F}"/>
              </a:ext>
            </a:extLst>
          </p:cNvPr>
          <p:cNvSpPr/>
          <p:nvPr/>
        </p:nvSpPr>
        <p:spPr>
          <a:xfrm>
            <a:off x="556260" y="2081502"/>
            <a:ext cx="485394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B8690D7-86F8-4445-B6B6-7F4F8F36C063}"/>
              </a:ext>
            </a:extLst>
          </p:cNvPr>
          <p:cNvGrpSpPr/>
          <p:nvPr/>
        </p:nvGrpSpPr>
        <p:grpSpPr>
          <a:xfrm>
            <a:off x="457200" y="3089931"/>
            <a:ext cx="4853940" cy="1207689"/>
            <a:chOff x="179512" y="2166124"/>
            <a:chExt cx="4392488" cy="1049778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00D82084-416A-4C54-BF36-D3EF2AB152D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8DA64DB-93A3-408B-B01A-9B02FD335053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5859D50-BC32-4174-BE9D-38A709C6CCA8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B10E9AA1-E06E-4363-8641-0C74AD0EB044}"/>
              </a:ext>
            </a:extLst>
          </p:cNvPr>
          <p:cNvSpPr/>
          <p:nvPr/>
        </p:nvSpPr>
        <p:spPr>
          <a:xfrm>
            <a:off x="2209766" y="3195214"/>
            <a:ext cx="573542" cy="1094399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DF2F85E4-74A9-4A38-A617-4916A4357449}"/>
              </a:ext>
            </a:extLst>
          </p:cNvPr>
          <p:cNvCxnSpPr>
            <a:cxnSpLocks/>
          </p:cNvCxnSpPr>
          <p:nvPr/>
        </p:nvCxnSpPr>
        <p:spPr>
          <a:xfrm flipH="1">
            <a:off x="2258801" y="4289617"/>
            <a:ext cx="237738" cy="3004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>
            <a:extLst>
              <a:ext uri="{FF2B5EF4-FFF2-40B4-BE49-F238E27FC236}">
                <a16:creationId xmlns:a16="http://schemas.microsoft.com/office/drawing/2014/main" id="{765B6113-3687-49F1-8263-38377194BECD}"/>
              </a:ext>
            </a:extLst>
          </p:cNvPr>
          <p:cNvSpPr/>
          <p:nvPr/>
        </p:nvSpPr>
        <p:spPr>
          <a:xfrm>
            <a:off x="853441" y="4630182"/>
            <a:ext cx="253095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F389896-0DF5-42A0-A9F6-720C1A46DF9E}"/>
              </a:ext>
            </a:extLst>
          </p:cNvPr>
          <p:cNvSpPr/>
          <p:nvPr/>
        </p:nvSpPr>
        <p:spPr>
          <a:xfrm rot="5400000">
            <a:off x="2096738" y="4990277"/>
            <a:ext cx="187504" cy="297701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360281B8-4B85-4A7C-AACD-15068A41A210}"/>
              </a:ext>
            </a:extLst>
          </p:cNvPr>
          <p:cNvSpPr/>
          <p:nvPr/>
        </p:nvSpPr>
        <p:spPr>
          <a:xfrm>
            <a:off x="1398273" y="529260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B6CC4D3-4AEA-4CC3-BF09-FC8A7D7A7140}"/>
              </a:ext>
            </a:extLst>
          </p:cNvPr>
          <p:cNvSpPr/>
          <p:nvPr/>
        </p:nvSpPr>
        <p:spPr>
          <a:xfrm>
            <a:off x="3365819" y="3454167"/>
            <a:ext cx="631950" cy="583311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5990F2C5-3615-41D6-93B5-EF327D74D961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3681795" y="4037477"/>
            <a:ext cx="315976" cy="511090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>
            <a:extLst>
              <a:ext uri="{FF2B5EF4-FFF2-40B4-BE49-F238E27FC236}">
                <a16:creationId xmlns:a16="http://schemas.microsoft.com/office/drawing/2014/main" id="{54B59362-8A27-4552-961B-BEC3FE9D36A0}"/>
              </a:ext>
            </a:extLst>
          </p:cNvPr>
          <p:cNvSpPr/>
          <p:nvPr/>
        </p:nvSpPr>
        <p:spPr>
          <a:xfrm>
            <a:off x="3406032" y="4630184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DBE57958-8999-4FD8-8E04-F0760309336B}"/>
              </a:ext>
            </a:extLst>
          </p:cNvPr>
          <p:cNvSpPr/>
          <p:nvPr/>
        </p:nvSpPr>
        <p:spPr>
          <a:xfrm rot="5400000">
            <a:off x="4077938" y="4990277"/>
            <a:ext cx="187504" cy="297701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FA0B01F-9F3C-4E3C-963F-7FD2995C0A22}"/>
              </a:ext>
            </a:extLst>
          </p:cNvPr>
          <p:cNvSpPr/>
          <p:nvPr/>
        </p:nvSpPr>
        <p:spPr>
          <a:xfrm>
            <a:off x="3420817" y="5255497"/>
            <a:ext cx="14858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00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00" dirty="0">
              <a:solidFill>
                <a:srgbClr val="0059D1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DD7FEC6E-2517-4332-98F7-3A4D4532F283}"/>
              </a:ext>
            </a:extLst>
          </p:cNvPr>
          <p:cNvSpPr/>
          <p:nvPr/>
        </p:nvSpPr>
        <p:spPr>
          <a:xfrm>
            <a:off x="227290" y="1273649"/>
            <a:ext cx="5083849" cy="4365151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008C9F60-75B2-4994-A6E3-6703F701B46B}"/>
              </a:ext>
            </a:extLst>
          </p:cNvPr>
          <p:cNvGrpSpPr/>
          <p:nvPr/>
        </p:nvGrpSpPr>
        <p:grpSpPr>
          <a:xfrm>
            <a:off x="5640108" y="1237428"/>
            <a:ext cx="4405789" cy="3700531"/>
            <a:chOff x="3968587" y="993389"/>
            <a:chExt cx="2917935" cy="2504985"/>
          </a:xfrm>
        </p:grpSpPr>
        <p:pic>
          <p:nvPicPr>
            <p:cNvPr id="57" name="图片 56">
              <a:extLst>
                <a:ext uri="{FF2B5EF4-FFF2-40B4-BE49-F238E27FC236}">
                  <a16:creationId xmlns:a16="http://schemas.microsoft.com/office/drawing/2014/main" id="{331E6911-C009-491C-B2E6-818A5ADDD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122415" y="1005163"/>
              <a:ext cx="1764107" cy="709859"/>
            </a:xfrm>
            <a:prstGeom prst="rect">
              <a:avLst/>
            </a:prstGeom>
          </p:spPr>
        </p:pic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8A21625E-BAE8-421D-998D-C7F20D0A09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4471704" y="1064646"/>
              <a:ext cx="1438991" cy="461111"/>
            </a:xfrm>
            <a:prstGeom prst="rect">
              <a:avLst/>
            </a:prstGeom>
          </p:spPr>
        </p:pic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83C792F6-4C5C-411D-9639-A7C14AC0396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4763" y="2069429"/>
              <a:ext cx="0" cy="970259"/>
            </a:xfrm>
            <a:prstGeom prst="straightConnector1">
              <a:avLst/>
            </a:prstGeom>
            <a:ln w="12700">
              <a:solidFill>
                <a:srgbClr val="00B0F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箭头连接符 59">
              <a:extLst>
                <a:ext uri="{FF2B5EF4-FFF2-40B4-BE49-F238E27FC236}">
                  <a16:creationId xmlns:a16="http://schemas.microsoft.com/office/drawing/2014/main" id="{82BCDEB8-1D93-4076-AD53-45B5F46D26FF}"/>
                </a:ext>
              </a:extLst>
            </p:cNvPr>
            <p:cNvCxnSpPr>
              <a:cxnSpLocks/>
            </p:cNvCxnSpPr>
            <p:nvPr/>
          </p:nvCxnSpPr>
          <p:spPr>
            <a:xfrm>
              <a:off x="5525735" y="3034405"/>
              <a:ext cx="1049092" cy="0"/>
            </a:xfrm>
            <a:prstGeom prst="straightConnector1">
              <a:avLst/>
            </a:prstGeom>
            <a:ln w="12700">
              <a:solidFill>
                <a:srgbClr val="FF0000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04BCE474-E34C-4CB3-9353-312855ED3776}"/>
                    </a:ext>
                  </a:extLst>
                </p:cNvPr>
                <p:cNvSpPr txBox="1"/>
                <p:nvPr/>
              </p:nvSpPr>
              <p:spPr>
                <a:xfrm>
                  <a:off x="5626239" y="1851673"/>
                  <a:ext cx="154153" cy="29167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⃑"/>
                            <m:ctrlPr>
                              <a:rPr lang="zh-CN" altLang="en-US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00B0F0"/>
                    </a:solidFill>
                  </a:endParaRPr>
                </a:p>
              </p:txBody>
            </p:sp>
          </mc:Choice>
          <mc:Fallback xmlns="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04BCE474-E34C-4CB3-9353-312855ED37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26239" y="1851673"/>
                  <a:ext cx="154153" cy="29167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458D66F-5993-40F3-90ED-6F369E60ACCD}"/>
                    </a:ext>
                  </a:extLst>
                </p:cNvPr>
                <p:cNvSpPr txBox="1"/>
                <p:nvPr/>
              </p:nvSpPr>
              <p:spPr>
                <a:xfrm>
                  <a:off x="6634058" y="2823764"/>
                  <a:ext cx="106697" cy="291679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e>
                        </m:acc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1458D66F-5993-40F3-90ED-6F369E60ACC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34058" y="2823764"/>
                  <a:ext cx="106697" cy="29167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53166BF5-3D79-4192-B2CD-D04C42315B4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47415" y="2806415"/>
              <a:ext cx="529451" cy="230479"/>
            </a:xfrm>
            <a:prstGeom prst="straightConnector1">
              <a:avLst/>
            </a:prstGeom>
            <a:ln w="19050">
              <a:solidFill>
                <a:schemeClr val="tx1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箭头连接符 63">
              <a:extLst>
                <a:ext uri="{FF2B5EF4-FFF2-40B4-BE49-F238E27FC236}">
                  <a16:creationId xmlns:a16="http://schemas.microsoft.com/office/drawing/2014/main" id="{DE3EE8F0-1A9A-4C9C-96D0-439BB1BA8F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004517" y="2496734"/>
              <a:ext cx="1036555" cy="1001640"/>
            </a:xfrm>
            <a:prstGeom prst="straightConnector1">
              <a:avLst/>
            </a:prstGeom>
            <a:ln w="38100">
              <a:solidFill>
                <a:srgbClr val="FFB2B2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D59BC16-D9C1-4565-9D88-5C96A58BE11A}"/>
                    </a:ext>
                  </a:extLst>
                </p:cNvPr>
                <p:cNvSpPr txBox="1"/>
                <p:nvPr/>
              </p:nvSpPr>
              <p:spPr>
                <a:xfrm>
                  <a:off x="4753251" y="2509925"/>
                  <a:ext cx="144386" cy="250878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000" i="1" smtClean="0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000" i="1">
                                <a:solidFill>
                                  <a:srgbClr val="FFB2B2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rgbClr val="FFB2B2"/>
                    </a:solidFill>
                  </a:endParaRPr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6D59BC16-D9C1-4565-9D88-5C96A58BE11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53251" y="2509925"/>
                  <a:ext cx="144386" cy="250878"/>
                </a:xfrm>
                <a:prstGeom prst="rect">
                  <a:avLst/>
                </a:prstGeom>
                <a:blipFill>
                  <a:blip r:embed="rId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79FA9BA5-1820-4214-9083-DE878CB100D4}"/>
                    </a:ext>
                  </a:extLst>
                </p:cNvPr>
                <p:cNvSpPr txBox="1"/>
                <p:nvPr/>
              </p:nvSpPr>
              <p:spPr>
                <a:xfrm>
                  <a:off x="6119427" y="2383454"/>
                  <a:ext cx="167785" cy="23564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⃗"/>
                            <m:ctrlPr>
                              <a:rPr lang="zh-CN" altLang="en-US" sz="2000" i="1">
                                <a:solidFill>
                                  <a:schemeClr val="accent3">
                                    <a:lumMod val="90000"/>
                                  </a:schemeClr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p>
                              <m:sSupPr>
                                <m:ctrlP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2000" i="1">
                                    <a:solidFill>
                                      <a:schemeClr val="accent3">
                                        <a:lumMod val="90000"/>
                                      </a:schemeClr>
                                    </a:solidFill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e>
                        </m:acc>
                      </m:oMath>
                    </m:oMathPara>
                  </a14:m>
                  <a:endParaRPr lang="zh-CN" altLang="en-US" sz="2000" dirty="0">
                    <a:solidFill>
                      <a:schemeClr val="accent3">
                        <a:lumMod val="90000"/>
                      </a:schemeClr>
                    </a:solidFill>
                  </a:endParaRPr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79FA9BA5-1820-4214-9083-DE878CB100D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19427" y="2383454"/>
                  <a:ext cx="167785" cy="235644"/>
                </a:xfrm>
                <a:prstGeom prst="rect">
                  <a:avLst/>
                </a:prstGeom>
                <a:blipFill>
                  <a:blip r:embed="rId10"/>
                  <a:stretch>
                    <a:fillRect l="-30952" b="-315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7" name="直接箭头连接符 66">
              <a:extLst>
                <a:ext uri="{FF2B5EF4-FFF2-40B4-BE49-F238E27FC236}">
                  <a16:creationId xmlns:a16="http://schemas.microsoft.com/office/drawing/2014/main" id="{15497279-BBE1-4C9A-8A62-659D3D0E457B}"/>
                </a:ext>
              </a:extLst>
            </p:cNvPr>
            <p:cNvCxnSpPr>
              <a:cxnSpLocks/>
              <a:endCxn id="66" idx="1"/>
            </p:cNvCxnSpPr>
            <p:nvPr/>
          </p:nvCxnSpPr>
          <p:spPr>
            <a:xfrm flipV="1">
              <a:off x="5558344" y="2501276"/>
              <a:ext cx="561083" cy="504906"/>
            </a:xfrm>
            <a:prstGeom prst="straightConnector1">
              <a:avLst/>
            </a:prstGeom>
            <a:ln w="38100">
              <a:solidFill>
                <a:schemeClr val="accent3">
                  <a:lumMod val="90000"/>
                </a:schemeClr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8" name="图片 67">
              <a:extLst>
                <a:ext uri="{FF2B5EF4-FFF2-40B4-BE49-F238E27FC236}">
                  <a16:creationId xmlns:a16="http://schemas.microsoft.com/office/drawing/2014/main" id="{BAA353C0-F0BE-441F-ABF3-DED1DCF714A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3968587" y="993389"/>
              <a:ext cx="1436705" cy="72163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0B69443-337B-48D4-8ED4-E80C7B7803D0}"/>
                    </a:ext>
                  </a:extLst>
                </p:cNvPr>
                <p:cNvSpPr txBox="1"/>
                <p:nvPr/>
              </p:nvSpPr>
              <p:spPr>
                <a:xfrm>
                  <a:off x="6199680" y="2577590"/>
                  <a:ext cx="660056" cy="3196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6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</m:oMath>
                  </a14:m>
                  <a:r>
                    <a:rPr lang="en-US" altLang="zh-CN" sz="1600" dirty="0"/>
                    <a:t> </a:t>
                  </a:r>
                  <a14:m>
                    <m:oMath xmlns:m="http://schemas.openxmlformats.org/officeDocument/2006/math">
                      <m:r>
                        <a:rPr lang="en-US" altLang="zh-CN" sz="16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16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sSub>
                            <m:sSubPr>
                              <m:ctrlPr>
                                <a:rPr lang="en-US" altLang="zh-CN" sz="16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ctrlPr>
                                    <a:rPr lang="en-US" altLang="zh-CN" sz="16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1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altLang="zh-CN" sz="16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</m:mr>
                                  </m:m>
                                </m:e>
                              </m:d>
                            </m:e>
                            <m:sub/>
                          </m:sSub>
                        </m:e>
                        <m:sup/>
                      </m:sSup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C0B69443-337B-48D4-8ED4-E80C7B7803D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99680" y="2577590"/>
                  <a:ext cx="660056" cy="319632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0" name="任意多边形: 形状 69">
              <a:extLst>
                <a:ext uri="{FF2B5EF4-FFF2-40B4-BE49-F238E27FC236}">
                  <a16:creationId xmlns:a16="http://schemas.microsoft.com/office/drawing/2014/main" id="{A1F892DE-1441-409C-880C-1FA7FDFB7368}"/>
                </a:ext>
              </a:extLst>
            </p:cNvPr>
            <p:cNvSpPr/>
            <p:nvPr/>
          </p:nvSpPr>
          <p:spPr>
            <a:xfrm rot="953151">
              <a:off x="5406859" y="2369464"/>
              <a:ext cx="585684" cy="205563"/>
            </a:xfrm>
            <a:custGeom>
              <a:avLst/>
              <a:gdLst>
                <a:gd name="connsiteX0" fmla="*/ 0 w 347330"/>
                <a:gd name="connsiteY0" fmla="*/ 0 h 205563"/>
                <a:gd name="connsiteX1" fmla="*/ 219740 w 347330"/>
                <a:gd name="connsiteY1" fmla="*/ 63795 h 205563"/>
                <a:gd name="connsiteX2" fmla="*/ 347330 w 347330"/>
                <a:gd name="connsiteY2" fmla="*/ 205563 h 2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30" h="205563">
                  <a:moveTo>
                    <a:pt x="0" y="0"/>
                  </a:moveTo>
                  <a:cubicBezTo>
                    <a:pt x="80926" y="14767"/>
                    <a:pt x="161852" y="29535"/>
                    <a:pt x="219740" y="63795"/>
                  </a:cubicBezTo>
                  <a:cubicBezTo>
                    <a:pt x="277628" y="98056"/>
                    <a:pt x="312479" y="151809"/>
                    <a:pt x="347330" y="205563"/>
                  </a:cubicBez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arrow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300FC04-CBA3-4DBC-A706-6850D78ACF7A}"/>
                    </a:ext>
                  </a:extLst>
                </p:cNvPr>
                <p:cNvSpPr txBox="1"/>
                <p:nvPr/>
              </p:nvSpPr>
              <p:spPr>
                <a:xfrm>
                  <a:off x="4351694" y="1923679"/>
                  <a:ext cx="1098587" cy="329050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 algn="ctr">
                    <a:buNone/>
                  </a:pPr>
                  <a14:m>
                    <m:oMath xmlns:m="http://schemas.openxmlformats.org/officeDocument/2006/math">
                      <m:r>
                        <a:rPr lang="en-US" altLang="zh-CN" sz="1800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a14:m>
                  <a:r>
                    <a:rPr lang="zh-CN" altLang="en-US" sz="1400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的特征向量张成的特征空间</a:t>
                  </a:r>
                  <a:endParaRPr lang="zh-CN" altLang="en-US" sz="1800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71" name="文本框 70">
                  <a:extLst>
                    <a:ext uri="{FF2B5EF4-FFF2-40B4-BE49-F238E27FC236}">
                      <a16:creationId xmlns:a16="http://schemas.microsoft.com/office/drawing/2014/main" id="{3300FC04-CBA3-4DBC-A706-6850D78ACF7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51694" y="1923679"/>
                  <a:ext cx="1098587" cy="329050"/>
                </a:xfrm>
                <a:prstGeom prst="rect">
                  <a:avLst/>
                </a:prstGeom>
                <a:blipFill>
                  <a:blip r:embed="rId13"/>
                  <a:stretch>
                    <a:fillRect l="-1838" t="-1250" r="-3676" b="-21250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任意多边形: 形状 71">
              <a:extLst>
                <a:ext uri="{FF2B5EF4-FFF2-40B4-BE49-F238E27FC236}">
                  <a16:creationId xmlns:a16="http://schemas.microsoft.com/office/drawing/2014/main" id="{FB056336-2C8F-43D7-83DD-F2BFE28A18F2}"/>
                </a:ext>
              </a:extLst>
            </p:cNvPr>
            <p:cNvSpPr/>
            <p:nvPr/>
          </p:nvSpPr>
          <p:spPr>
            <a:xfrm rot="7873328" flipV="1">
              <a:off x="5064925" y="2400108"/>
              <a:ext cx="284749" cy="190161"/>
            </a:xfrm>
            <a:custGeom>
              <a:avLst/>
              <a:gdLst>
                <a:gd name="connsiteX0" fmla="*/ 0 w 347330"/>
                <a:gd name="connsiteY0" fmla="*/ 0 h 205563"/>
                <a:gd name="connsiteX1" fmla="*/ 219740 w 347330"/>
                <a:gd name="connsiteY1" fmla="*/ 63795 h 205563"/>
                <a:gd name="connsiteX2" fmla="*/ 347330 w 347330"/>
                <a:gd name="connsiteY2" fmla="*/ 205563 h 205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47330" h="205563">
                  <a:moveTo>
                    <a:pt x="0" y="0"/>
                  </a:moveTo>
                  <a:cubicBezTo>
                    <a:pt x="80926" y="14767"/>
                    <a:pt x="161852" y="29535"/>
                    <a:pt x="219740" y="63795"/>
                  </a:cubicBezTo>
                  <a:cubicBezTo>
                    <a:pt x="277628" y="98056"/>
                    <a:pt x="312479" y="151809"/>
                    <a:pt x="347330" y="205563"/>
                  </a:cubicBezTo>
                </a:path>
              </a:pathLst>
            </a:custGeom>
            <a:noFill/>
            <a:ln w="12700" cap="flat" cmpd="sng" algn="ctr">
              <a:solidFill>
                <a:schemeClr val="tx1">
                  <a:lumMod val="50000"/>
                  <a:lumOff val="50000"/>
                </a:schemeClr>
              </a:solidFill>
              <a:prstDash val="sysDot"/>
              <a:headEnd type="arrow" w="med" len="med"/>
              <a:tailEnd type="none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600" dirty="0"/>
            </a:p>
          </p:txBody>
        </p:sp>
        <p:cxnSp>
          <p:nvCxnSpPr>
            <p:cNvPr id="73" name="直接箭头连接符 72">
              <a:extLst>
                <a:ext uri="{FF2B5EF4-FFF2-40B4-BE49-F238E27FC236}">
                  <a16:creationId xmlns:a16="http://schemas.microsoft.com/office/drawing/2014/main" id="{1BD5EADE-5F12-49E1-9B53-3FF67AE24499}"/>
                </a:ext>
              </a:extLst>
            </p:cNvPr>
            <p:cNvCxnSpPr>
              <a:cxnSpLocks/>
            </p:cNvCxnSpPr>
            <p:nvPr/>
          </p:nvCxnSpPr>
          <p:spPr>
            <a:xfrm>
              <a:off x="5539445" y="3033554"/>
              <a:ext cx="713935" cy="0"/>
            </a:xfrm>
            <a:prstGeom prst="straightConnector1">
              <a:avLst/>
            </a:prstGeom>
            <a:ln w="19050">
              <a:solidFill>
                <a:srgbClr val="000099"/>
              </a:solidFill>
              <a:headEnd type="none" w="med" len="med"/>
              <a:tailEnd type="triangle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0801FE08-7E6E-4AC4-A435-E16B08DA8BA4}"/>
                </a:ext>
              </a:extLst>
            </p:cNvPr>
            <p:cNvSpPr/>
            <p:nvPr/>
          </p:nvSpPr>
          <p:spPr>
            <a:xfrm>
              <a:off x="6253380" y="3000534"/>
              <a:ext cx="64233" cy="64233"/>
            </a:xfrm>
            <a:prstGeom prst="ellipse">
              <a:avLst/>
            </a:prstGeom>
            <a:solidFill>
              <a:srgbClr val="000099"/>
            </a:solidFill>
            <a:ln w="12700" cap="flat" cmpd="sng" algn="ctr">
              <a:solidFill>
                <a:srgbClr val="000099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4E617F33-9DAF-4753-88BA-E35224A3CC53}"/>
                    </a:ext>
                  </a:extLst>
                </p:cNvPr>
                <p:cNvSpPr txBox="1"/>
                <p:nvPr/>
              </p:nvSpPr>
              <p:spPr>
                <a:xfrm>
                  <a:off x="6188593" y="3032311"/>
                  <a:ext cx="554018" cy="3196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  <m:sSup>
                          <m:sSupPr>
                            <m:ctrlPr>
                              <a:rPr lang="en-US" altLang="zh-CN" sz="1600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solidFill>
                                      <a:srgbClr val="000099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ctrlPr>
                                      <a:rPr lang="en-US" altLang="zh-CN" sz="1600" i="1">
                                        <a:solidFill>
                                          <a:srgbClr val="000099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en-US" altLang="zh-CN" sz="1600" i="1">
                                            <a:solidFill>
                                              <a:srgbClr val="000099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US" altLang="zh-CN" sz="1600" i="1">
                                              <a:solidFill>
                                                <a:srgbClr val="00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1600" i="1">
                                              <a:solidFill>
                                                <a:srgbClr val="000099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𝑏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  <m:sub/>
                            </m:sSub>
                          </m:e>
                          <m:sup/>
                        </m:sSup>
                      </m:oMath>
                    </m:oMathPara>
                  </a14:m>
                  <a:endParaRPr lang="zh-CN" altLang="en-US" sz="1600" dirty="0">
                    <a:solidFill>
                      <a:srgbClr val="000099"/>
                    </a:solidFill>
                  </a:endParaRPr>
                </a:p>
              </p:txBody>
            </p:sp>
          </mc:Choice>
          <mc:Fallback xmlns="">
            <p:sp>
              <p:nvSpPr>
                <p:cNvPr id="75" name="文本框 74">
                  <a:extLst>
                    <a:ext uri="{FF2B5EF4-FFF2-40B4-BE49-F238E27FC236}">
                      <a16:creationId xmlns:a16="http://schemas.microsoft.com/office/drawing/2014/main" id="{4E617F33-9DAF-4753-88BA-E35224A3CC5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188593" y="3032311"/>
                  <a:ext cx="554018" cy="319632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6" name="椭圆 75">
              <a:extLst>
                <a:ext uri="{FF2B5EF4-FFF2-40B4-BE49-F238E27FC236}">
                  <a16:creationId xmlns:a16="http://schemas.microsoft.com/office/drawing/2014/main" id="{7E68424B-8CD9-4C8B-BD6F-E033BC75862C}"/>
                </a:ext>
              </a:extLst>
            </p:cNvPr>
            <p:cNvSpPr/>
            <p:nvPr/>
          </p:nvSpPr>
          <p:spPr>
            <a:xfrm>
              <a:off x="6076220" y="2771876"/>
              <a:ext cx="64233" cy="64233"/>
            </a:xfrm>
            <a:prstGeom prst="ellipse">
              <a:avLst/>
            </a:prstGeom>
            <a:solidFill>
              <a:schemeClr val="tx1"/>
            </a:solidFill>
            <a:ln w="12700" cap="flat" cmpd="sng" algn="ctr">
              <a:solidFill>
                <a:schemeClr val="tx1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 defTabSz="914377" eaLnBrk="1" fontAlgn="auto" hangingPunct="1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00" b="1" ker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763069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777" y="122487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</a:t>
            </a: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89A40F97-84CC-460C-A8A4-31DE361EFFC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rgbClr val="D9C3A5">
                <a:tint val="50000"/>
                <a:satMod val="180000"/>
              </a:srgbClr>
            </a:duotone>
          </a:blip>
          <a:stretch>
            <a:fillRect/>
          </a:stretch>
        </p:blipFill>
        <p:spPr>
          <a:xfrm>
            <a:off x="5282565" y="1316765"/>
            <a:ext cx="2394967" cy="963712"/>
          </a:xfrm>
          <a:prstGeom prst="rect">
            <a:avLst/>
          </a:prstGeom>
        </p:spPr>
      </p:pic>
      <p:cxnSp>
        <p:nvCxnSpPr>
          <p:cNvPr id="84" name="直接箭头连接符 83">
            <a:extLst>
              <a:ext uri="{FF2B5EF4-FFF2-40B4-BE49-F238E27FC236}">
                <a16:creationId xmlns:a16="http://schemas.microsoft.com/office/drawing/2014/main" id="{D67E7110-25E5-43F4-93CD-01269F7ECA51}"/>
              </a:ext>
            </a:extLst>
          </p:cNvPr>
          <p:cNvCxnSpPr>
            <a:cxnSpLocks/>
          </p:cNvCxnSpPr>
          <p:nvPr/>
        </p:nvCxnSpPr>
        <p:spPr>
          <a:xfrm flipV="1">
            <a:off x="7393017" y="2984181"/>
            <a:ext cx="0" cy="1293679"/>
          </a:xfrm>
          <a:prstGeom prst="straightConnector1">
            <a:avLst/>
          </a:prstGeom>
          <a:ln w="12700">
            <a:solidFill>
              <a:srgbClr val="00B0F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84">
            <a:extLst>
              <a:ext uri="{FF2B5EF4-FFF2-40B4-BE49-F238E27FC236}">
                <a16:creationId xmlns:a16="http://schemas.microsoft.com/office/drawing/2014/main" id="{FE7FD53A-7300-4962-A34A-9CFEA42E45A9}"/>
              </a:ext>
            </a:extLst>
          </p:cNvPr>
          <p:cNvCxnSpPr>
            <a:cxnSpLocks/>
          </p:cNvCxnSpPr>
          <p:nvPr/>
        </p:nvCxnSpPr>
        <p:spPr>
          <a:xfrm>
            <a:off x="7367647" y="4270815"/>
            <a:ext cx="1398789" cy="0"/>
          </a:xfrm>
          <a:prstGeom prst="straightConnector1">
            <a:avLst/>
          </a:prstGeom>
          <a:ln w="12700">
            <a:solidFill>
              <a:srgbClr val="FF0000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/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⃑"/>
                          <m:ctrlPr>
                            <a:rPr lang="zh-CN" altLang="en-US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00B0F0"/>
                              </a:solidFill>
                              <a:latin typeface="Cambria Math" panose="02040503050406030204" pitchFamily="18" charset="0"/>
                            </a:rPr>
                            <m:t>𝑗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00B0F0"/>
                  </a:solidFill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F500603E-1BE4-44D1-97B9-0145A9F77D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1653" y="2693841"/>
                <a:ext cx="221343" cy="41043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/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667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zh-CN" altLang="en-US" sz="2667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074EA179-66AC-4F61-B20D-D4EF168EEA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4650" y="3856966"/>
                <a:ext cx="142263" cy="410433"/>
              </a:xfrm>
              <a:prstGeom prst="rect">
                <a:avLst/>
              </a:prstGeom>
              <a:blipFill>
                <a:blip r:embed="rId5"/>
                <a:stretch>
                  <a:fillRect r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直接箭头连接符 89">
            <a:extLst>
              <a:ext uri="{FF2B5EF4-FFF2-40B4-BE49-F238E27FC236}">
                <a16:creationId xmlns:a16="http://schemas.microsoft.com/office/drawing/2014/main" id="{B252484F-A51A-44BE-B8B5-02345D454C2E}"/>
              </a:ext>
            </a:extLst>
          </p:cNvPr>
          <p:cNvCxnSpPr>
            <a:cxnSpLocks/>
          </p:cNvCxnSpPr>
          <p:nvPr/>
        </p:nvCxnSpPr>
        <p:spPr>
          <a:xfrm flipH="1" flipV="1">
            <a:off x="6588997" y="3470056"/>
            <a:ext cx="795695" cy="79379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椭圆 91">
            <a:extLst>
              <a:ext uri="{FF2B5EF4-FFF2-40B4-BE49-F238E27FC236}">
                <a16:creationId xmlns:a16="http://schemas.microsoft.com/office/drawing/2014/main" id="{E337A42D-9F6E-4BE3-9E24-D46E1A9146BB}"/>
              </a:ext>
            </a:extLst>
          </p:cNvPr>
          <p:cNvSpPr/>
          <p:nvPr/>
        </p:nvSpPr>
        <p:spPr>
          <a:xfrm>
            <a:off x="6538107" y="3396483"/>
            <a:ext cx="85644" cy="85644"/>
          </a:xfrm>
          <a:prstGeom prst="ellipse">
            <a:avLst/>
          </a:prstGeom>
          <a:solidFill>
            <a:schemeClr val="tx1"/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1A67CBC8-13BA-4EFF-85E8-8B00C1201726}"/>
              </a:ext>
            </a:extLst>
          </p:cNvPr>
          <p:cNvCxnSpPr/>
          <p:nvPr/>
        </p:nvCxnSpPr>
        <p:spPr>
          <a:xfrm>
            <a:off x="6572701" y="3427208"/>
            <a:ext cx="839001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/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1867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1867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acc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l-GR" altLang="zh-CN" sz="1867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7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7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7" i="1"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7" i="1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r>
                            <a:rPr lang="en-US" altLang="zh-CN" sz="1867" i="1">
                              <a:latin typeface="Cambria Math" panose="02040503050406030204" pitchFamily="18" charset="0"/>
                            </a:rPr>
                            <m:t>𝐼</m:t>
                          </m:r>
                        </m:sub>
                      </m:sSub>
                    </m:oMath>
                  </m:oMathPara>
                </a14:m>
                <a:endParaRPr lang="zh-CN" altLang="en-US" sz="1867" dirty="0"/>
              </a:p>
            </p:txBody>
          </p:sp>
        </mc:Choice>
        <mc:Fallback xmlns="">
          <p:sp>
            <p:nvSpPr>
              <p:cNvPr id="96" name="矩形 95">
                <a:extLst>
                  <a:ext uri="{FF2B5EF4-FFF2-40B4-BE49-F238E27FC236}">
                    <a16:creationId xmlns:a16="http://schemas.microsoft.com/office/drawing/2014/main" id="{B13897AB-07A1-45E9-8AC7-E778E27658D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85535" y="2857166"/>
                <a:ext cx="1493806" cy="560731"/>
              </a:xfrm>
              <a:prstGeom prst="rect">
                <a:avLst/>
              </a:prstGeom>
              <a:blipFill>
                <a:blip r:embed="rId6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2A2E06AC-5824-4D34-BEED-3E452104C6C4}"/>
              </a:ext>
            </a:extLst>
          </p:cNvPr>
          <p:cNvCxnSpPr>
            <a:cxnSpLocks/>
          </p:cNvCxnSpPr>
          <p:nvPr/>
        </p:nvCxnSpPr>
        <p:spPr>
          <a:xfrm flipV="1">
            <a:off x="6579925" y="3450917"/>
            <a:ext cx="0" cy="851556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箭头连接符 97">
            <a:extLst>
              <a:ext uri="{FF2B5EF4-FFF2-40B4-BE49-F238E27FC236}">
                <a16:creationId xmlns:a16="http://schemas.microsoft.com/office/drawing/2014/main" id="{C029EC44-4AB2-4F78-A33C-5ADC4B23BE8E}"/>
              </a:ext>
            </a:extLst>
          </p:cNvPr>
          <p:cNvCxnSpPr>
            <a:cxnSpLocks/>
          </p:cNvCxnSpPr>
          <p:nvPr/>
        </p:nvCxnSpPr>
        <p:spPr>
          <a:xfrm>
            <a:off x="7385928" y="4269681"/>
            <a:ext cx="951913" cy="0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/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altLang="zh-CN" sz="1867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Λ</m:t>
                      </m:r>
                      <m:r>
                        <a:rPr lang="en-US" altLang="zh-CN" sz="1867" i="1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sSub>
                        <m:sSubPr>
                          <m:ctrlPr>
                            <a:rPr lang="en-US" altLang="zh-CN" sz="1867" i="1">
                              <a:solidFill>
                                <a:schemeClr val="tx1">
                                  <a:lumMod val="50000"/>
                                  <a:lumOff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ctrlP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US" altLang="zh-CN" sz="1867" i="1">
                                      <a:solidFill>
                                        <a:schemeClr val="tx1">
                                          <a:lumMod val="50000"/>
                                          <a:lumOff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altLang="zh-CN" sz="1867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en-US" altLang="zh-CN" sz="1867" i="1">
                                        <a:solidFill>
                                          <a:schemeClr val="tx1">
                                            <a:lumMod val="50000"/>
                                            <a:lumOff val="50000"/>
                                          </a:schemeClr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  <m:sub>
                          <m:sSup>
                            <m:sSupPr>
                              <m:ctrlP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p>
                              <m:r>
                                <a:rPr lang="en-US" altLang="zh-CN" sz="1867" i="1">
                                  <a:solidFill>
                                    <a:schemeClr val="tx1">
                                      <a:lumMod val="50000"/>
                                      <a:lumOff val="50000"/>
                                    </a:schemeClr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sub>
                      </m:sSub>
                    </m:oMath>
                  </m:oMathPara>
                </a14:m>
                <a:endParaRPr lang="zh-CN" altLang="en-US" sz="1867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108" name="矩形 107">
                <a:extLst>
                  <a:ext uri="{FF2B5EF4-FFF2-40B4-BE49-F238E27FC236}">
                    <a16:creationId xmlns:a16="http://schemas.microsoft.com/office/drawing/2014/main" id="{5415CDE9-5B2E-417D-8862-01F68A8155D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5443" y="4293097"/>
                <a:ext cx="1289006" cy="560731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椭圆 110">
            <a:extLst>
              <a:ext uri="{FF2B5EF4-FFF2-40B4-BE49-F238E27FC236}">
                <a16:creationId xmlns:a16="http://schemas.microsoft.com/office/drawing/2014/main" id="{7D39554A-56D8-4E80-9905-D9571BCC7C3F}"/>
              </a:ext>
            </a:extLst>
          </p:cNvPr>
          <p:cNvSpPr/>
          <p:nvPr/>
        </p:nvSpPr>
        <p:spPr>
          <a:xfrm>
            <a:off x="8337841" y="4225655"/>
            <a:ext cx="85644" cy="85644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chemeClr val="tx1">
                  <a:lumMod val="50000"/>
                  <a:lumOff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>
            <a:extLst>
              <a:ext uri="{FF2B5EF4-FFF2-40B4-BE49-F238E27FC236}">
                <a16:creationId xmlns:a16="http://schemas.microsoft.com/office/drawing/2014/main" id="{5D845122-D2B0-4D04-B5B1-01BE13D7ADB1}"/>
              </a:ext>
            </a:extLst>
          </p:cNvPr>
          <p:cNvCxnSpPr>
            <a:cxnSpLocks/>
          </p:cNvCxnSpPr>
          <p:nvPr/>
        </p:nvCxnSpPr>
        <p:spPr>
          <a:xfrm flipH="1" flipV="1">
            <a:off x="6672689" y="3553923"/>
            <a:ext cx="749268" cy="724031"/>
          </a:xfrm>
          <a:prstGeom prst="straightConnector1">
            <a:avLst/>
          </a:prstGeom>
          <a:ln w="38100">
            <a:solidFill>
              <a:schemeClr val="accent5"/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6C9422F-3F9A-4A46-83C0-919D11B293C4}"/>
                  </a:ext>
                </a:extLst>
              </p:cNvPr>
              <p:cNvSpPr txBox="1"/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133" i="1">
                              <a:solidFill>
                                <a:schemeClr val="accent5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acc>
                    </m:oMath>
                  </m:oMathPara>
                </a14:m>
                <a:endParaRPr lang="zh-CN" altLang="en-US" sz="2133" dirty="0">
                  <a:solidFill>
                    <a:schemeClr val="accent5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6C9422F-3F9A-4A46-83C0-919D11B293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7669" y="3571510"/>
                <a:ext cx="232435" cy="395173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B3DCC8-A820-4C17-8FB8-174905CA8C3B}"/>
                  </a:ext>
                </a:extLst>
              </p:cNvPr>
              <p:cNvSpPr txBox="1"/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zh-CN" altLang="en-US" sz="2133" i="1">
                              <a:solidFill>
                                <a:schemeClr val="accent3">
                                  <a:lumMod val="9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p>
                            <m:sSupPr>
                              <m:ctrlP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e>
                            <m:sup>
                              <m:r>
                                <a:rPr lang="en-US" altLang="zh-CN" sz="2133" i="1">
                                  <a:solidFill>
                                    <a:schemeClr val="accent3">
                                      <a:lumMod val="9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acc>
                    </m:oMath>
                  </m:oMathPara>
                </a14:m>
                <a:endParaRPr lang="zh-CN" altLang="en-US" sz="2133" dirty="0">
                  <a:solidFill>
                    <a:schemeClr val="accent3">
                      <a:lumMod val="9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B3DCC8-A820-4C17-8FB8-174905CA8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9237" y="3402879"/>
                <a:ext cx="267702" cy="37132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直接箭头连接符 37">
            <a:extLst>
              <a:ext uri="{FF2B5EF4-FFF2-40B4-BE49-F238E27FC236}">
                <a16:creationId xmlns:a16="http://schemas.microsoft.com/office/drawing/2014/main" id="{2BF0ED12-8110-483C-93C7-B883760954AB}"/>
              </a:ext>
            </a:extLst>
          </p:cNvPr>
          <p:cNvCxnSpPr>
            <a:cxnSpLocks/>
            <a:endCxn id="37" idx="1"/>
          </p:cNvCxnSpPr>
          <p:nvPr/>
        </p:nvCxnSpPr>
        <p:spPr>
          <a:xfrm flipV="1">
            <a:off x="7400092" y="3588539"/>
            <a:ext cx="759145" cy="692028"/>
          </a:xfrm>
          <a:prstGeom prst="straightConnector1">
            <a:avLst/>
          </a:prstGeom>
          <a:ln w="38100">
            <a:solidFill>
              <a:schemeClr val="accent3">
                <a:lumMod val="90000"/>
              </a:schemeClr>
            </a:solidFill>
            <a:headEnd type="none" w="med" len="med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D91E998F-C029-4299-9023-1E49CE3252A8}"/>
              </a:ext>
            </a:extLst>
          </p:cNvPr>
          <p:cNvSpPr/>
          <p:nvPr/>
        </p:nvSpPr>
        <p:spPr>
          <a:xfrm>
            <a:off x="7130187" y="4139003"/>
            <a:ext cx="426612" cy="319748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sp>
        <p:nvSpPr>
          <p:cNvPr id="46" name="任意多边形: 形状 45">
            <a:extLst>
              <a:ext uri="{FF2B5EF4-FFF2-40B4-BE49-F238E27FC236}">
                <a16:creationId xmlns:a16="http://schemas.microsoft.com/office/drawing/2014/main" id="{8DE3DBFC-0795-4357-9A7E-DF810EE2049B}"/>
              </a:ext>
            </a:extLst>
          </p:cNvPr>
          <p:cNvSpPr/>
          <p:nvPr/>
        </p:nvSpPr>
        <p:spPr>
          <a:xfrm rot="11193664">
            <a:off x="7444211" y="3764743"/>
            <a:ext cx="255164" cy="176015"/>
          </a:xfrm>
          <a:custGeom>
            <a:avLst/>
            <a:gdLst>
              <a:gd name="connsiteX0" fmla="*/ 499006 w 499564"/>
              <a:gd name="connsiteY0" fmla="*/ 235131 h 435757"/>
              <a:gd name="connsiteX1" fmla="*/ 464172 w 499564"/>
              <a:gd name="connsiteY1" fmla="*/ 357051 h 435757"/>
              <a:gd name="connsiteX2" fmla="*/ 272583 w 499564"/>
              <a:gd name="connsiteY2" fmla="*/ 435428 h 435757"/>
              <a:gd name="connsiteX3" fmla="*/ 46160 w 499564"/>
              <a:gd name="connsiteY3" fmla="*/ 374468 h 435757"/>
              <a:gd name="connsiteX4" fmla="*/ 2617 w 499564"/>
              <a:gd name="connsiteY4" fmla="*/ 148045 h 435757"/>
              <a:gd name="connsiteX5" fmla="*/ 89703 w 499564"/>
              <a:gd name="connsiteY5" fmla="*/ 0 h 4357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99564" h="435757">
                <a:moveTo>
                  <a:pt x="499006" y="235131"/>
                </a:moveTo>
                <a:cubicBezTo>
                  <a:pt x="500457" y="279399"/>
                  <a:pt x="501909" y="323668"/>
                  <a:pt x="464172" y="357051"/>
                </a:cubicBezTo>
                <a:cubicBezTo>
                  <a:pt x="426435" y="390434"/>
                  <a:pt x="342251" y="432525"/>
                  <a:pt x="272583" y="435428"/>
                </a:cubicBezTo>
                <a:cubicBezTo>
                  <a:pt x="202915" y="438331"/>
                  <a:pt x="91154" y="422365"/>
                  <a:pt x="46160" y="374468"/>
                </a:cubicBezTo>
                <a:cubicBezTo>
                  <a:pt x="1166" y="326571"/>
                  <a:pt x="-4640" y="210456"/>
                  <a:pt x="2617" y="148045"/>
                </a:cubicBezTo>
                <a:cubicBezTo>
                  <a:pt x="9874" y="85634"/>
                  <a:pt x="49788" y="42817"/>
                  <a:pt x="89703" y="0"/>
                </a:cubicBezTo>
              </a:path>
            </a:pathLst>
          </a:custGeom>
          <a:noFill/>
          <a:ln w="19050" cap="flat" cmpd="sng" algn="ctr">
            <a:solidFill>
              <a:srgbClr val="0059D1"/>
            </a:solidFill>
            <a:prstDash val="solid"/>
            <a:headEnd type="none" w="med" len="med"/>
            <a:tailEnd type="arrow" w="med" len="med"/>
          </a:ln>
          <a:effectLst/>
        </p:spPr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A373EF8-B334-4E09-BD64-7DAFB689BE03}"/>
                  </a:ext>
                </a:extLst>
              </p:cNvPr>
              <p:cNvSpPr/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特征空间映射：</a:t>
                </a:r>
                <a:endParaRPr lang="en-US" altLang="zh-CN" sz="1867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133"/>
                  </a:lnSpc>
                  <a:spcBef>
                    <a:spcPts val="400"/>
                  </a:spcBef>
                  <a:buNone/>
                </a:pP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乘单位化正交阵对标准坐标系的基进行旋转，没有拉伸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/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压缩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lnSpc>
                    <a:spcPts val="2133"/>
                  </a:lnSpc>
                  <a:spcBef>
                    <a:spcPts val="1067"/>
                  </a:spcBef>
                  <a:buNone/>
                </a:pPr>
                <a:r>
                  <a:rPr lang="en-US" altLang="zh-CN" sz="1867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</a:t>
                </a:r>
                <a:r>
                  <a:rPr lang="zh-CN" altLang="en-US" sz="1867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向量相对所在坐标系的位置没有改变，都是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Λ</m:t>
                    </m:r>
                    <m:r>
                      <a:rPr lang="en-US" altLang="zh-CN" sz="1867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sSub>
                      <m:sSubPr>
                        <m:ctrlPr>
                          <a:rPr lang="en-US" altLang="zh-CN" sz="1867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sz="1867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altLang="zh-CN" sz="1867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US" altLang="zh-CN" sz="1867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1867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b/>
                    </m:sSub>
                  </m:oMath>
                </a14:m>
                <a:endParaRPr lang="en-US" altLang="zh-CN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>
                  <a:lnSpc>
                    <a:spcPts val="2133"/>
                  </a:lnSpc>
                  <a:spcBef>
                    <a:spcPts val="400"/>
                  </a:spcBef>
                  <a:buNone/>
                </a:pPr>
                <a:endParaRPr lang="zh-CN" altLang="en-US" sz="1867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6A373EF8-B334-4E09-BD64-7DAFB689BE0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7897" y="4773151"/>
                <a:ext cx="6770769" cy="1431226"/>
              </a:xfrm>
              <a:prstGeom prst="rect">
                <a:avLst/>
              </a:prstGeom>
              <a:blipFill>
                <a:blip r:embed="rId10"/>
                <a:stretch>
                  <a:fillRect l="-811" t="-2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0" name="组合 39">
            <a:extLst>
              <a:ext uri="{FF2B5EF4-FFF2-40B4-BE49-F238E27FC236}">
                <a16:creationId xmlns:a16="http://schemas.microsoft.com/office/drawing/2014/main" id="{A24DC807-3416-4A5F-942E-46418CC1567F}"/>
              </a:ext>
            </a:extLst>
          </p:cNvPr>
          <p:cNvGrpSpPr/>
          <p:nvPr/>
        </p:nvGrpSpPr>
        <p:grpSpPr>
          <a:xfrm>
            <a:off x="239349" y="2984177"/>
            <a:ext cx="4704523" cy="1124352"/>
            <a:chOff x="179512" y="2166124"/>
            <a:chExt cx="4392488" cy="1049778"/>
          </a:xfrm>
        </p:grpSpPr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26B3B1D5-4A2A-4646-8B44-3639513EB4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79512" y="2264601"/>
              <a:ext cx="4392488" cy="951301"/>
            </a:xfrm>
            <a:prstGeom prst="rect">
              <a:avLst/>
            </a:prstGeom>
          </p:spPr>
        </p:pic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3B03DB01-71DF-407C-B620-4608105198FA}"/>
                </a:ext>
              </a:extLst>
            </p:cNvPr>
            <p:cNvSpPr/>
            <p:nvPr/>
          </p:nvSpPr>
          <p:spPr>
            <a:xfrm>
              <a:off x="3059832" y="2166124"/>
              <a:ext cx="72008" cy="288032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24148B35-15C9-4B5A-A3DB-693108761D42}"/>
                </a:ext>
              </a:extLst>
            </p:cNvPr>
            <p:cNvSpPr/>
            <p:nvPr/>
          </p:nvSpPr>
          <p:spPr>
            <a:xfrm>
              <a:off x="2848000" y="2989771"/>
              <a:ext cx="571872" cy="123823"/>
            </a:xfrm>
            <a:prstGeom prst="rect">
              <a:avLst/>
            </a:prstGeom>
            <a:solidFill>
              <a:schemeClr val="bg1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/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en-US" altLang="zh-CN" sz="2667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m:rPr>
                          <m:sty m:val="p"/>
                        </m:rPr>
                        <a:rPr lang="el-GR" altLang="zh-CN" sz="2667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Λ</m:t>
                      </m:r>
                      <m:r>
                        <a:rPr lang="en-US" altLang="zh-CN" sz="2667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zh-CN" altLang="en-US" sz="2667" dirty="0"/>
              </a:p>
            </p:txBody>
          </p:sp>
        </mc:Choice>
        <mc:Fallback xmlns="">
          <p:sp>
            <p:nvSpPr>
              <p:cNvPr id="44" name="矩形 43">
                <a:extLst>
                  <a:ext uri="{FF2B5EF4-FFF2-40B4-BE49-F238E27FC236}">
                    <a16:creationId xmlns:a16="http://schemas.microsoft.com/office/drawing/2014/main" id="{4C8C4B98-D08E-4F6C-91ED-E487AC5874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3499" y="1455361"/>
                <a:ext cx="1930016" cy="502766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矩形 46">
            <a:extLst>
              <a:ext uri="{FF2B5EF4-FFF2-40B4-BE49-F238E27FC236}">
                <a16:creationId xmlns:a16="http://schemas.microsoft.com/office/drawing/2014/main" id="{07C8D651-5285-4F03-8157-3B23BBA09E7A}"/>
              </a:ext>
            </a:extLst>
          </p:cNvPr>
          <p:cNvSpPr/>
          <p:nvPr/>
        </p:nvSpPr>
        <p:spPr>
          <a:xfrm>
            <a:off x="335360" y="2045336"/>
            <a:ext cx="4704523" cy="7487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Λ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为对角阵，</a:t>
            </a:r>
            <a:r>
              <a:rPr lang="en-US" altLang="zh-CN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zh-CN" altLang="en-US" sz="2133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的列向量是单位化的特征向量</a:t>
            </a:r>
            <a:endParaRPr lang="zh-CN" altLang="en-US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>
            <a:extLst>
              <a:ext uri="{FF2B5EF4-FFF2-40B4-BE49-F238E27FC236}">
                <a16:creationId xmlns:a16="http://schemas.microsoft.com/office/drawing/2014/main" id="{220981BC-37A8-4B57-BD66-9EC258A1BC7B}"/>
              </a:ext>
            </a:extLst>
          </p:cNvPr>
          <p:cNvSpPr/>
          <p:nvPr/>
        </p:nvSpPr>
        <p:spPr>
          <a:xfrm>
            <a:off x="1937967" y="3082195"/>
            <a:ext cx="555887" cy="1018880"/>
          </a:xfrm>
          <a:prstGeom prst="rect">
            <a:avLst/>
          </a:prstGeom>
          <a:solidFill>
            <a:srgbClr val="FF0000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0" name="直接箭头连接符 49">
            <a:extLst>
              <a:ext uri="{FF2B5EF4-FFF2-40B4-BE49-F238E27FC236}">
                <a16:creationId xmlns:a16="http://schemas.microsoft.com/office/drawing/2014/main" id="{57A4039B-3DD5-4AF4-A37C-1CFAC8ABF1B2}"/>
              </a:ext>
            </a:extLst>
          </p:cNvPr>
          <p:cNvCxnSpPr>
            <a:cxnSpLocks/>
          </p:cNvCxnSpPr>
          <p:nvPr/>
        </p:nvCxnSpPr>
        <p:spPr>
          <a:xfrm flipH="1">
            <a:off x="1985493" y="4101079"/>
            <a:ext cx="230420" cy="27973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6D83C8BD-DF16-4592-B9EE-146EEFA44A51}"/>
              </a:ext>
            </a:extLst>
          </p:cNvPr>
          <p:cNvSpPr/>
          <p:nvPr/>
        </p:nvSpPr>
        <p:spPr>
          <a:xfrm>
            <a:off x="623394" y="4418143"/>
            <a:ext cx="2453044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单位正交化特征向量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2" name="箭头: 右 11">
            <a:extLst>
              <a:ext uri="{FF2B5EF4-FFF2-40B4-BE49-F238E27FC236}">
                <a16:creationId xmlns:a16="http://schemas.microsoft.com/office/drawing/2014/main" id="{C383AA7F-13A6-4661-9C78-CC18BEE2FBE7}"/>
              </a:ext>
            </a:extLst>
          </p:cNvPr>
          <p:cNvSpPr/>
          <p:nvPr/>
        </p:nvSpPr>
        <p:spPr>
          <a:xfrm rot="5400000">
            <a:off x="1832002" y="4747701"/>
            <a:ext cx="174565" cy="288537"/>
          </a:xfrm>
          <a:prstGeom prst="rightArrow">
            <a:avLst/>
          </a:prstGeom>
          <a:solidFill>
            <a:srgbClr val="FF0000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>
            <a:extLst>
              <a:ext uri="{FF2B5EF4-FFF2-40B4-BE49-F238E27FC236}">
                <a16:creationId xmlns:a16="http://schemas.microsoft.com/office/drawing/2014/main" id="{444EDFA2-C609-4C74-B452-21E07BCD513A}"/>
              </a:ext>
            </a:extLst>
          </p:cNvPr>
          <p:cNvSpPr/>
          <p:nvPr/>
        </p:nvSpPr>
        <p:spPr>
          <a:xfrm>
            <a:off x="1151454" y="5034855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只有旋转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F34CDE91-DD1A-4EF3-9CF3-F938A45A78C7}"/>
              </a:ext>
            </a:extLst>
          </p:cNvPr>
          <p:cNvSpPr/>
          <p:nvPr/>
        </p:nvSpPr>
        <p:spPr>
          <a:xfrm>
            <a:off x="3058434" y="3323279"/>
            <a:ext cx="612497" cy="543060"/>
          </a:xfrm>
          <a:prstGeom prst="rect">
            <a:avLst/>
          </a:prstGeom>
          <a:solidFill>
            <a:srgbClr val="0059D1">
              <a:alpha val="29020"/>
            </a:srgb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5" name="直接箭头连接符 54">
            <a:extLst>
              <a:ext uri="{FF2B5EF4-FFF2-40B4-BE49-F238E27FC236}">
                <a16:creationId xmlns:a16="http://schemas.microsoft.com/office/drawing/2014/main" id="{39A24C18-7EF0-4192-980F-287CBB2A2857}"/>
              </a:ext>
            </a:extLst>
          </p:cNvPr>
          <p:cNvCxnSpPr>
            <a:cxnSpLocks/>
            <a:stCxn id="54" idx="2"/>
          </p:cNvCxnSpPr>
          <p:nvPr/>
        </p:nvCxnSpPr>
        <p:spPr>
          <a:xfrm>
            <a:off x="3364684" y="3866338"/>
            <a:ext cx="306249" cy="475823"/>
          </a:xfrm>
          <a:prstGeom prst="straightConnector1">
            <a:avLst/>
          </a:prstGeom>
          <a:ln>
            <a:solidFill>
              <a:srgbClr val="0059D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矩形 55">
            <a:extLst>
              <a:ext uri="{FF2B5EF4-FFF2-40B4-BE49-F238E27FC236}">
                <a16:creationId xmlns:a16="http://schemas.microsoft.com/office/drawing/2014/main" id="{9D17F7A6-E1A9-43C4-89CC-71DDA85C509B}"/>
              </a:ext>
            </a:extLst>
          </p:cNvPr>
          <p:cNvSpPr/>
          <p:nvPr/>
        </p:nvSpPr>
        <p:spPr>
          <a:xfrm>
            <a:off x="3097409" y="4418146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对角矩阵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57" name="箭头: 右 19">
            <a:extLst>
              <a:ext uri="{FF2B5EF4-FFF2-40B4-BE49-F238E27FC236}">
                <a16:creationId xmlns:a16="http://schemas.microsoft.com/office/drawing/2014/main" id="{FB247865-B3B1-4F3A-8793-BA3DEDA7430A}"/>
              </a:ext>
            </a:extLst>
          </p:cNvPr>
          <p:cNvSpPr/>
          <p:nvPr/>
        </p:nvSpPr>
        <p:spPr>
          <a:xfrm rot="5400000">
            <a:off x="3752215" y="4747701"/>
            <a:ext cx="174565" cy="288537"/>
          </a:xfrm>
          <a:prstGeom prst="rightArrow">
            <a:avLst/>
          </a:prstGeom>
          <a:solidFill>
            <a:srgbClr val="0059D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solidFill>
                <a:srgbClr val="0059D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>
            <a:extLst>
              <a:ext uri="{FF2B5EF4-FFF2-40B4-BE49-F238E27FC236}">
                <a16:creationId xmlns:a16="http://schemas.microsoft.com/office/drawing/2014/main" id="{0014971D-BD64-4887-AF22-49B331D0F577}"/>
              </a:ext>
            </a:extLst>
          </p:cNvPr>
          <p:cNvSpPr/>
          <p:nvPr/>
        </p:nvSpPr>
        <p:spPr>
          <a:xfrm>
            <a:off x="3111739" y="5000309"/>
            <a:ext cx="1440159" cy="379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zh-CN" altLang="en-US" sz="1867" dirty="0">
                <a:solidFill>
                  <a:srgbClr val="0059D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只有缩放</a:t>
            </a:r>
            <a:endParaRPr lang="zh-CN" altLang="en-US" sz="1867" dirty="0">
              <a:solidFill>
                <a:srgbClr val="0059D1"/>
              </a:solidFill>
            </a:endParaRPr>
          </a:p>
        </p:txBody>
      </p:sp>
      <p:sp>
        <p:nvSpPr>
          <p:cNvPr id="59" name="矩形 58">
            <a:extLst>
              <a:ext uri="{FF2B5EF4-FFF2-40B4-BE49-F238E27FC236}">
                <a16:creationId xmlns:a16="http://schemas.microsoft.com/office/drawing/2014/main" id="{97643C6D-B95C-4CD1-B959-C11ABB4B7ED7}"/>
              </a:ext>
            </a:extLst>
          </p:cNvPr>
          <p:cNvSpPr/>
          <p:nvPr/>
        </p:nvSpPr>
        <p:spPr>
          <a:xfrm>
            <a:off x="125425" y="1388729"/>
            <a:ext cx="4896544" cy="4128459"/>
          </a:xfrm>
          <a:prstGeom prst="rect">
            <a:avLst/>
          </a:prstGeom>
          <a:solidFill>
            <a:srgbClr val="FFFFFF">
              <a:alpha val="41961"/>
            </a:srgbClr>
          </a:solidFill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12742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" grpId="0"/>
      <p:bldP spid="111" grpId="0" animBg="1"/>
      <p:bldP spid="36" grpId="0"/>
      <p:bldP spid="37" grpId="0"/>
      <p:bldP spid="45" grpId="0" animBg="1"/>
      <p:bldP spid="46" grpId="0" animBg="1"/>
      <p:bldP spid="48" grpId="0" uiExpand="1" build="allAtOnce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6F6DA7A-7E98-4461-B470-9C59AB3D9D50}"/>
              </a:ext>
            </a:extLst>
          </p:cNvPr>
          <p:cNvGrpSpPr/>
          <p:nvPr/>
        </p:nvGrpSpPr>
        <p:grpSpPr>
          <a:xfrm>
            <a:off x="1219200" y="1066800"/>
            <a:ext cx="9913730" cy="1641181"/>
            <a:chOff x="251520" y="1203598"/>
            <a:chExt cx="8116584" cy="1543376"/>
          </a:xfrm>
        </p:grpSpPr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6AF67051-704B-469C-BFE6-45C79E968FEF}"/>
                </a:ext>
              </a:extLst>
            </p:cNvPr>
            <p:cNvCxnSpPr>
              <a:cxnSpLocks/>
            </p:cNvCxnSpPr>
            <p:nvPr/>
          </p:nvCxnSpPr>
          <p:spPr>
            <a:xfrm>
              <a:off x="375216" y="2151635"/>
              <a:ext cx="7992888" cy="0"/>
            </a:xfrm>
            <a:prstGeom prst="line">
              <a:avLst/>
            </a:prstGeom>
            <a:ln w="19050">
              <a:solidFill>
                <a:schemeClr val="bg1">
                  <a:lumMod val="75000"/>
                  <a:alpha val="40000"/>
                </a:schemeClr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7085A132-9AAA-482C-A948-93624951CC9E}"/>
                </a:ext>
              </a:extLst>
            </p:cNvPr>
            <p:cNvSpPr/>
            <p:nvPr/>
          </p:nvSpPr>
          <p:spPr>
            <a:xfrm>
              <a:off x="1954545" y="1208244"/>
              <a:ext cx="3168352" cy="360040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DC78D502-25B9-4603-92A9-C54CFBDF4684}"/>
                </a:ext>
              </a:extLst>
            </p:cNvPr>
            <p:cNvSpPr/>
            <p:nvPr/>
          </p:nvSpPr>
          <p:spPr>
            <a:xfrm>
              <a:off x="5148064" y="1213619"/>
              <a:ext cx="3168352" cy="360040"/>
            </a:xfrm>
            <a:prstGeom prst="rect">
              <a:avLst/>
            </a:prstGeom>
            <a:solidFill>
              <a:srgbClr val="00B0F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1216414B-D987-4A59-91E7-A9B3EC489C69}"/>
                </a:ext>
              </a:extLst>
            </p:cNvPr>
            <p:cNvSpPr txBox="1"/>
            <p:nvPr/>
          </p:nvSpPr>
          <p:spPr>
            <a:xfrm>
              <a:off x="251520" y="1230397"/>
              <a:ext cx="1533842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21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AI</a:t>
              </a:r>
              <a:r>
                <a:rPr lang="zh-CN" altLang="en-US" sz="21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数理基础</a:t>
              </a: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481A7AAC-BADD-4EFB-8688-6BE759D2DE4C}"/>
                </a:ext>
              </a:extLst>
            </p:cNvPr>
            <p:cNvSpPr txBox="1"/>
            <p:nvPr/>
          </p:nvSpPr>
          <p:spPr>
            <a:xfrm>
              <a:off x="1691680" y="1592351"/>
              <a:ext cx="1533842" cy="29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1950s</a:t>
              </a:r>
              <a:endPara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F12F7CEF-E12A-4794-81CB-3E09EBBAD231}"/>
                </a:ext>
              </a:extLst>
            </p:cNvPr>
            <p:cNvSpPr txBox="1"/>
            <p:nvPr/>
          </p:nvSpPr>
          <p:spPr>
            <a:xfrm>
              <a:off x="4788023" y="1572605"/>
              <a:ext cx="1533842" cy="2991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~1990</a:t>
              </a:r>
              <a:endParaRPr lang="zh-CN" altLang="en-US" sz="1467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A1365CEE-8190-4B15-8629-36035CE835B8}"/>
                </a:ext>
              </a:extLst>
            </p:cNvPr>
            <p:cNvSpPr txBox="1"/>
            <p:nvPr/>
          </p:nvSpPr>
          <p:spPr>
            <a:xfrm>
              <a:off x="2209021" y="1211114"/>
              <a:ext cx="2748184" cy="3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：知识表达与推理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A8F4CD67-8D91-44F6-8233-994906E6A0AF}"/>
                </a:ext>
              </a:extLst>
            </p:cNvPr>
            <p:cNvSpPr txBox="1"/>
            <p:nvPr/>
          </p:nvSpPr>
          <p:spPr>
            <a:xfrm>
              <a:off x="5381491" y="1203598"/>
              <a:ext cx="2748184" cy="3570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1867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概率</a:t>
              </a: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：模型、学习、计算</a:t>
              </a:r>
            </a:p>
          </p:txBody>
        </p:sp>
        <p:sp>
          <p:nvSpPr>
            <p:cNvPr id="53" name="箭头: 下 52">
              <a:extLst>
                <a:ext uri="{FF2B5EF4-FFF2-40B4-BE49-F238E27FC236}">
                  <a16:creationId xmlns:a16="http://schemas.microsoft.com/office/drawing/2014/main" id="{8A8AE06B-6D87-4955-9893-DD15F75248E6}"/>
                </a:ext>
              </a:extLst>
            </p:cNvPr>
            <p:cNvSpPr/>
            <p:nvPr/>
          </p:nvSpPr>
          <p:spPr>
            <a:xfrm>
              <a:off x="3275856" y="2016008"/>
              <a:ext cx="360040" cy="201462"/>
            </a:xfrm>
            <a:prstGeom prst="downArrow">
              <a:avLst/>
            </a:prstGeom>
            <a:ln>
              <a:solidFill>
                <a:srgbClr val="FFC00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4" name="箭头: 下 53">
              <a:extLst>
                <a:ext uri="{FF2B5EF4-FFF2-40B4-BE49-F238E27FC236}">
                  <a16:creationId xmlns:a16="http://schemas.microsoft.com/office/drawing/2014/main" id="{8347E7E9-4DFD-4552-97FB-2D5C9B3E9408}"/>
                </a:ext>
              </a:extLst>
            </p:cNvPr>
            <p:cNvSpPr/>
            <p:nvPr/>
          </p:nvSpPr>
          <p:spPr>
            <a:xfrm>
              <a:off x="6395546" y="2016008"/>
              <a:ext cx="360040" cy="201462"/>
            </a:xfrm>
            <a:prstGeom prst="downArrow">
              <a:avLst/>
            </a:prstGeom>
            <a:ln>
              <a:solidFill>
                <a:srgbClr val="00B0F0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4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9908B825-ACBE-46CD-84E4-1F11EB77333E}"/>
                </a:ext>
              </a:extLst>
            </p:cNvPr>
            <p:cNvSpPr txBox="1"/>
            <p:nvPr/>
          </p:nvSpPr>
          <p:spPr>
            <a:xfrm>
              <a:off x="3473632" y="2345914"/>
              <a:ext cx="138640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3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知识工程</a:t>
              </a:r>
            </a:p>
          </p:txBody>
        </p:sp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0BCFF4DD-C02A-49BE-8CFE-33ED13D1BF24}"/>
                </a:ext>
              </a:extLst>
            </p:cNvPr>
            <p:cNvSpPr txBox="1"/>
            <p:nvPr/>
          </p:nvSpPr>
          <p:spPr>
            <a:xfrm>
              <a:off x="373862" y="2351473"/>
              <a:ext cx="124581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3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主流技术</a:t>
              </a: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AB16B728-57D7-47AF-BB87-28960930A388}"/>
                </a:ext>
              </a:extLst>
            </p:cNvPr>
            <p:cNvSpPr txBox="1"/>
            <p:nvPr/>
          </p:nvSpPr>
          <p:spPr>
            <a:xfrm>
              <a:off x="5990485" y="2345917"/>
              <a:ext cx="1533842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3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机器学习</a:t>
              </a:r>
            </a:p>
          </p:txBody>
        </p:sp>
        <p:sp>
          <p:nvSpPr>
            <p:cNvPr id="58" name="矩形 57">
              <a:extLst>
                <a:ext uri="{FF2B5EF4-FFF2-40B4-BE49-F238E27FC236}">
                  <a16:creationId xmlns:a16="http://schemas.microsoft.com/office/drawing/2014/main" id="{354A5056-0460-4418-AB34-DCB1FE6368E9}"/>
                </a:ext>
              </a:extLst>
            </p:cNvPr>
            <p:cNvSpPr/>
            <p:nvPr/>
          </p:nvSpPr>
          <p:spPr>
            <a:xfrm>
              <a:off x="2451802" y="1548014"/>
              <a:ext cx="1044943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推理期  </a:t>
              </a:r>
              <a:r>
                <a: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rPr>
                <a:t></a:t>
              </a:r>
              <a:endParaRPr lang="zh-CN" altLang="en-US" sz="1867" dirty="0"/>
            </a:p>
          </p:txBody>
        </p:sp>
        <p:sp>
          <p:nvSpPr>
            <p:cNvPr id="59" name="矩形 58">
              <a:extLst>
                <a:ext uri="{FF2B5EF4-FFF2-40B4-BE49-F238E27FC236}">
                  <a16:creationId xmlns:a16="http://schemas.microsoft.com/office/drawing/2014/main" id="{293B68FF-E11F-40C9-9426-F15A199967F9}"/>
                </a:ext>
              </a:extLst>
            </p:cNvPr>
            <p:cNvSpPr/>
            <p:nvPr/>
          </p:nvSpPr>
          <p:spPr>
            <a:xfrm>
              <a:off x="3630843" y="1548014"/>
              <a:ext cx="737839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知识期</a:t>
              </a:r>
              <a:endParaRPr lang="zh-CN" altLang="en-US" sz="1867" dirty="0"/>
            </a:p>
          </p:txBody>
        </p: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AD10242B-6C31-4E28-8FF5-1AF852BD4056}"/>
                </a:ext>
              </a:extLst>
            </p:cNvPr>
            <p:cNvSpPr/>
            <p:nvPr/>
          </p:nvSpPr>
          <p:spPr>
            <a:xfrm>
              <a:off x="6222298" y="1548014"/>
              <a:ext cx="737839" cy="3570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学习期</a:t>
              </a:r>
              <a:endParaRPr lang="zh-CN" altLang="en-US" sz="1867" dirty="0"/>
            </a:p>
          </p:txBody>
        </p: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5C9BDC11-1451-4D12-9411-0A4FE7F16BDB}"/>
                </a:ext>
              </a:extLst>
            </p:cNvPr>
            <p:cNvSpPr txBox="1"/>
            <p:nvPr/>
          </p:nvSpPr>
          <p:spPr>
            <a:xfrm>
              <a:off x="2177487" y="2345917"/>
              <a:ext cx="1386400" cy="3955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133" b="1" dirty="0">
                  <a:solidFill>
                    <a:srgbClr val="FFC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逻辑推理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C94D65E-7546-42CD-B951-1649794E25F0}"/>
              </a:ext>
            </a:extLst>
          </p:cNvPr>
          <p:cNvSpPr txBox="1"/>
          <p:nvPr/>
        </p:nvSpPr>
        <p:spPr>
          <a:xfrm>
            <a:off x="4361576" y="3290716"/>
            <a:ext cx="2477161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概率论（统计）</a:t>
            </a:r>
          </a:p>
        </p:txBody>
      </p:sp>
      <p:sp>
        <p:nvSpPr>
          <p:cNvPr id="62" name="矩形 61">
            <a:extLst>
              <a:ext uri="{FF2B5EF4-FFF2-40B4-BE49-F238E27FC236}">
                <a16:creationId xmlns:a16="http://schemas.microsoft.com/office/drawing/2014/main" id="{FB8DB6D1-C522-45AD-90F2-3B92E6FB4D65}"/>
              </a:ext>
            </a:extLst>
          </p:cNvPr>
          <p:cNvSpPr/>
          <p:nvPr/>
        </p:nvSpPr>
        <p:spPr>
          <a:xfrm>
            <a:off x="5423929" y="4087851"/>
            <a:ext cx="2204943" cy="72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模型假设、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策略设计的基础</a:t>
            </a:r>
            <a:endParaRPr lang="zh-CN" altLang="en-US" sz="1867" dirty="0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E15AFFC0-D618-4498-B7B0-E96973FBF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755" y="4049123"/>
            <a:ext cx="1551136" cy="2068180"/>
          </a:xfrm>
          <a:prstGeom prst="rect">
            <a:avLst/>
          </a:prstGeom>
        </p:spPr>
      </p:pic>
      <p:sp>
        <p:nvSpPr>
          <p:cNvPr id="63" name="文本框 62">
            <a:extLst>
              <a:ext uri="{FF2B5EF4-FFF2-40B4-BE49-F238E27FC236}">
                <a16:creationId xmlns:a16="http://schemas.microsoft.com/office/drawing/2014/main" id="{FC5EABE1-9E9F-46AC-B90F-B9F70A7AA16A}"/>
              </a:ext>
            </a:extLst>
          </p:cNvPr>
          <p:cNvSpPr txBox="1"/>
          <p:nvPr/>
        </p:nvSpPr>
        <p:spPr>
          <a:xfrm>
            <a:off x="1014919" y="3290716"/>
            <a:ext cx="1803355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线性代数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5AE8E4D-0047-463F-AC7F-5E4408015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349" y="4049121"/>
            <a:ext cx="1551136" cy="2068180"/>
          </a:xfrm>
          <a:prstGeom prst="rect">
            <a:avLst/>
          </a:prstGeom>
        </p:spPr>
      </p:pic>
      <p:sp>
        <p:nvSpPr>
          <p:cNvPr id="64" name="矩形 63">
            <a:extLst>
              <a:ext uri="{FF2B5EF4-FFF2-40B4-BE49-F238E27FC236}">
                <a16:creationId xmlns:a16="http://schemas.microsoft.com/office/drawing/2014/main" id="{69189A01-BA7A-4CB3-AA77-A856F4E798C1}"/>
              </a:ext>
            </a:extLst>
          </p:cNvPr>
          <p:cNvSpPr/>
          <p:nvPr/>
        </p:nvSpPr>
        <p:spPr>
          <a:xfrm>
            <a:off x="1780805" y="4121717"/>
            <a:ext cx="2204943" cy="7244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数据表示、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空间变换的基础</a:t>
            </a:r>
            <a:endParaRPr lang="zh-CN" altLang="en-US" sz="1867" dirty="0"/>
          </a:p>
        </p:txBody>
      </p:sp>
      <p:pic>
        <p:nvPicPr>
          <p:cNvPr id="66" name="图片 65">
            <a:extLst>
              <a:ext uri="{FF2B5EF4-FFF2-40B4-BE49-F238E27FC236}">
                <a16:creationId xmlns:a16="http://schemas.microsoft.com/office/drawing/2014/main" id="{1E2B385E-7863-4D61-AE04-5CE593F897B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600" y="4901419"/>
            <a:ext cx="1189609" cy="1186512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5CC7C637-B014-40C5-A9AE-1639D6D947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1135" y="4869696"/>
            <a:ext cx="1583371" cy="1187529"/>
          </a:xfrm>
          <a:prstGeom prst="rect">
            <a:avLst/>
          </a:prstGeom>
        </p:spPr>
      </p:pic>
      <p:sp>
        <p:nvSpPr>
          <p:cNvPr id="67" name="文本框 66">
            <a:extLst>
              <a:ext uri="{FF2B5EF4-FFF2-40B4-BE49-F238E27FC236}">
                <a16:creationId xmlns:a16="http://schemas.microsoft.com/office/drawing/2014/main" id="{C122542A-18D9-406F-9CC0-57E3A4417CA2}"/>
              </a:ext>
            </a:extLst>
          </p:cNvPr>
          <p:cNvSpPr txBox="1"/>
          <p:nvPr/>
        </p:nvSpPr>
        <p:spPr>
          <a:xfrm>
            <a:off x="8112582" y="3271071"/>
            <a:ext cx="1426017" cy="461665"/>
          </a:xfrm>
          <a:prstGeom prst="rect">
            <a:avLst/>
          </a:prstGeom>
          <a:solidFill>
            <a:schemeClr val="tx2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最优化</a:t>
            </a: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EDBA4F4-759A-4236-A760-EA0AAFCD06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8186" y="4074953"/>
            <a:ext cx="1509732" cy="2012976"/>
          </a:xfrm>
          <a:prstGeom prst="rect">
            <a:avLst/>
          </a:prstGeom>
        </p:spPr>
      </p:pic>
      <p:sp>
        <p:nvSpPr>
          <p:cNvPr id="68" name="矩形 67">
            <a:extLst>
              <a:ext uri="{FF2B5EF4-FFF2-40B4-BE49-F238E27FC236}">
                <a16:creationId xmlns:a16="http://schemas.microsoft.com/office/drawing/2014/main" id="{089C253A-89FC-4456-84B9-4A0E23C4F041}"/>
              </a:ext>
            </a:extLst>
          </p:cNvPr>
          <p:cNvSpPr/>
          <p:nvPr/>
        </p:nvSpPr>
        <p:spPr>
          <a:xfrm>
            <a:off x="9237918" y="4121717"/>
            <a:ext cx="1890684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求解目标函数的具体算法</a:t>
            </a:r>
            <a:endParaRPr lang="zh-CN" altLang="en-US" sz="1867" dirty="0"/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F5EC81A7-D36F-404B-A6EE-D53E097FA07C}"/>
              </a:ext>
            </a:extLst>
          </p:cNvPr>
          <p:cNvSpPr txBox="1"/>
          <p:nvPr/>
        </p:nvSpPr>
        <p:spPr>
          <a:xfrm>
            <a:off x="9456374" y="3534581"/>
            <a:ext cx="1385334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微积分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DE1DA25B-FD6F-4DE4-9D41-DB1723559461}"/>
              </a:ext>
            </a:extLst>
          </p:cNvPr>
          <p:cNvSpPr txBox="1"/>
          <p:nvPr/>
        </p:nvSpPr>
        <p:spPr>
          <a:xfrm>
            <a:off x="6526396" y="3556677"/>
            <a:ext cx="1367730" cy="461665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信息论</a:t>
            </a:r>
          </a:p>
        </p:txBody>
      </p:sp>
      <p:pic>
        <p:nvPicPr>
          <p:cNvPr id="73" name="图片 72">
            <a:extLst>
              <a:ext uri="{FF2B5EF4-FFF2-40B4-BE49-F238E27FC236}">
                <a16:creationId xmlns:a16="http://schemas.microsoft.com/office/drawing/2014/main" id="{63ACD620-03F9-448C-AA28-87E2B1DEEC5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54767" y="4980443"/>
            <a:ext cx="2327639" cy="983227"/>
          </a:xfrm>
          <a:prstGeom prst="rect">
            <a:avLst/>
          </a:prstGeom>
        </p:spPr>
      </p:pic>
      <p:sp>
        <p:nvSpPr>
          <p:cNvPr id="41" name="标题 1">
            <a:extLst>
              <a:ext uri="{FF2B5EF4-FFF2-40B4-BE49-F238E27FC236}">
                <a16:creationId xmlns:a16="http://schemas.microsoft.com/office/drawing/2014/main" id="{F59F7F93-C52C-433D-B7CF-42D16BCA35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0617"/>
            <a:ext cx="10515600" cy="639772"/>
          </a:xfrm>
          <a:solidFill>
            <a:schemeClr val="bg1"/>
          </a:solidFill>
          <a:ln>
            <a:noFill/>
          </a:ln>
        </p:spPr>
        <p:txBody>
          <a:bodyPr>
            <a:noAutofit/>
          </a:bodyPr>
          <a:lstStyle/>
          <a:p>
            <a:r>
              <a:rPr lang="zh-CN" altLang="en-US" sz="3600" dirty="0">
                <a:solidFill>
                  <a:schemeClr val="tx1"/>
                </a:solidFill>
              </a:rPr>
              <a:t>机器学习的数学基础</a:t>
            </a:r>
          </a:p>
        </p:txBody>
      </p:sp>
    </p:spTree>
    <p:extLst>
      <p:ext uri="{BB962C8B-B14F-4D97-AF65-F5344CB8AC3E}">
        <p14:creationId xmlns:p14="http://schemas.microsoft.com/office/powerpoint/2010/main" val="2155674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62" grpId="0"/>
      <p:bldP spid="63" grpId="0" animBg="1"/>
      <p:bldP spid="64" grpId="0"/>
      <p:bldP spid="67" grpId="0" animBg="1"/>
      <p:bldP spid="68" grpId="0"/>
      <p:bldP spid="70" grpId="0" animBg="1"/>
      <p:bldP spid="7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>
            <a:extLst>
              <a:ext uri="{FF2B5EF4-FFF2-40B4-BE49-F238E27FC236}">
                <a16:creationId xmlns:a16="http://schemas.microsoft.com/office/drawing/2014/main" id="{247363B0-A95B-4CF3-8C85-7642304C5CD9}"/>
              </a:ext>
            </a:extLst>
          </p:cNvPr>
          <p:cNvSpPr/>
          <p:nvPr/>
        </p:nvSpPr>
        <p:spPr>
          <a:xfrm>
            <a:off x="7972970" y="1412776"/>
            <a:ext cx="4075695" cy="2208245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B31BA9B8-79D7-4DBC-B653-E4A2FF74C45B}"/>
              </a:ext>
            </a:extLst>
          </p:cNvPr>
          <p:cNvSpPr/>
          <p:nvPr/>
        </p:nvSpPr>
        <p:spPr>
          <a:xfrm>
            <a:off x="9743709" y="1482007"/>
            <a:ext cx="2237449" cy="961492"/>
          </a:xfrm>
          <a:prstGeom prst="rect">
            <a:avLst/>
          </a:prstGeom>
          <a:solidFill>
            <a:schemeClr val="bg1"/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标题 2">
            <a:extLst>
              <a:ext uri="{FF2B5EF4-FFF2-40B4-BE49-F238E27FC236}">
                <a16:creationId xmlns:a16="http://schemas.microsoft.com/office/drawing/2014/main" id="{7EB303EE-9935-4979-90B2-0450DB1DF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4234" y="106517"/>
            <a:ext cx="10280965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特征值和特征向量：特征值分解 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 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奇异值分解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873267-E6D8-460F-AE62-0BDD01E11A9C}"/>
                  </a:ext>
                </a:extLst>
              </p:cNvPr>
              <p:cNvSpPr/>
              <p:nvPr/>
            </p:nvSpPr>
            <p:spPr>
              <a:xfrm>
                <a:off x="431371" y="1412778"/>
                <a:ext cx="7392821" cy="49137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如果矩阵 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是方阵，可通过对角化分解</a:t>
                </a:r>
                <a14:m>
                  <m:oMath xmlns:m="http://schemas.openxmlformats.org/officeDocument/2006/math">
                    <m:r>
                      <a:rPr lang="en-US" altLang="zh-CN" sz="1867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1867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67" dirty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sz="1867" i="1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得到特征值</a:t>
                </a: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4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如果方阵</a:t>
                </a:r>
                <a14:m>
                  <m:oMath xmlns:m="http://schemas.openxmlformats.org/officeDocument/2006/math">
                    <m:r>
                      <a:rPr lang="en-US" altLang="zh-CN" sz="1867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对称，可通过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对称对角化分解</a:t>
                </a:r>
                <a14:m>
                  <m:oMath xmlns:m="http://schemas.openxmlformats.org/officeDocument/2006/math">
                    <m:r>
                      <a:rPr lang="en-US" altLang="zh-CN" sz="1867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1867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l-GR" altLang="zh-CN" sz="1867" dirty="0">
                            <a:latin typeface="Cambria Math" panose="02040503050406030204" pitchFamily="18" charset="0"/>
                          </a:rPr>
                          <m:t>Λ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1867" i="1" dirty="0">
                            <a:latin typeface="Cambria Math" panose="020405030504060302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得到特征值</a:t>
                </a: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spcBef>
                    <a:spcPts val="16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对任意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zh-CN" altLang="en-US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都是对称方阵，有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>
                  <a:spcBef>
                    <a:spcPts val="800"/>
                  </a:spcBef>
                  <a:buNone/>
                </a:pP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1600"/>
                  </a:spcBef>
                  <a:buNone/>
                </a:pP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  <m:r>
                      <a:rPr lang="en-US" altLang="zh-CN" sz="1867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sup>
                    </m:sSup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的列向量是矩阵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的特征向量；</a:t>
                </a:r>
                <a:r>
                  <a:rPr lang="en-US" altLang="zh-CN" sz="1867" dirty="0"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spcBef>
                    <a:spcPts val="267"/>
                  </a:spcBef>
                  <a:buNone/>
                </a:pPr>
                <a:r>
                  <a:rPr lang="en-US" altLang="zh-CN" sz="1867" dirty="0">
                    <a:solidFill>
                      <a:srgbClr val="000099"/>
                    </a:solidFill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  <m:r>
                      <a:rPr lang="en-US" altLang="zh-CN" sz="1867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∈</m:t>
                    </m:r>
                    <m:sSup>
                      <m:sSupPr>
                        <m:ctrlP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7" i="1" dirty="0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的列向量为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的特征向量；</a:t>
                </a: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267"/>
                  </a:spcBef>
                  <a:buNone/>
                </a:pP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  <m:r>
                      <a:rPr lang="zh-CN" altLang="en-US" sz="1867" b="1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en-US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Λ</m:t>
                        </m:r>
                      </m:e>
                      <m:sub>
                        <m:r>
                          <a:rPr lang="en-US" altLang="zh-CN" sz="1867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𝟏</m:t>
                        </m:r>
                      </m:sub>
                    </m:sSub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对角线上的非零元素相同（矩阵</a:t>
                </a: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zh-CN" altLang="en-US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1867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p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  <m:r>
                      <a:rPr lang="zh-CN" altLang="en-US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非零特征值相同），记为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67" i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𝜆</m:t>
                        </m:r>
                      </m:e>
                      <m:sub>
                        <m:r>
                          <a:rPr lang="en-US" altLang="zh-CN" sz="1867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(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𝑘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m:rPr>
                        <m:sty m:val="p"/>
                      </m:rPr>
                      <a:rPr lang="en-US" altLang="zh-CN" sz="1867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min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⁡(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为矩阵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的秩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</a:p>
              <a:p>
                <a:pPr marL="342900" indent="-342900">
                  <a:spcBef>
                    <a:spcPts val="16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的奇异值分解为</a:t>
                </a: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2400"/>
                  </a:spcBef>
                  <a:buNone/>
                </a:pP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  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𝑃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左奇异向量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𝑄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称为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右奇异向量</a:t>
                </a:r>
                <a:endParaRPr lang="en-US" altLang="zh-CN" sz="1867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800"/>
                  </a:spcBef>
                  <a:buNone/>
                </a:pPr>
                <a:r>
                  <a:rPr lang="en-US" altLang="zh-CN" sz="1867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 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r>
                      <a:rPr lang="el-GR" altLang="zh-CN" sz="1867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𝛴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∈</m:t>
                    </m:r>
                    <m:sSup>
                      <m:sSupPr>
                        <m:ctrlPr>
                          <a:rPr lang="en-US" altLang="zh-CN" sz="18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对角线线上元素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b>
                    </m:sSub>
                    <m:r>
                      <a:rPr lang="en-US" altLang="zh-CN" sz="1867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,⋯,</m:t>
                    </m:r>
                    <m:sSub>
                      <m:sSubPr>
                        <m:ctrlPr>
                          <a:rPr lang="en-US" altLang="zh-CN" sz="1867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zh-CN" altLang="en-US" sz="1867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称为</m:t>
                    </m:r>
                  </m:oMath>
                </a14:m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奇异值</a:t>
                </a:r>
                <a:r>
                  <a:rPr lang="en-US" altLang="zh-CN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𝜎</m:t>
                        </m:r>
                      </m:e>
                      <m:sub>
                        <m:r>
                          <a:rPr lang="en-US" altLang="zh-CN" sz="1867" b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𝑖</m:t>
                        </m:r>
                      </m:sub>
                    </m:sSub>
                    <m:r>
                      <a:rPr lang="en-US" altLang="zh-CN" sz="1867" b="1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1867" b="1" i="1">
                            <a:solidFill>
                              <a:srgbClr val="000099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radPr>
                      <m:deg/>
                      <m:e>
                        <m:sSub>
                          <m:sSubPr>
                            <m:ctrlPr>
                              <a:rPr lang="en-US" altLang="zh-CN" sz="1867" b="1" i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sz="1867" b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1867" b="1">
                                <a:solidFill>
                                  <a:srgbClr val="000099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𝑖</m:t>
                            </m:r>
                          </m:sub>
                        </m:sSub>
                      </m:e>
                    </m:rad>
                  </m:oMath>
                </a14:m>
                <a:endParaRPr lang="en-US" altLang="zh-CN" sz="1867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00"/>
                  </a:spcBef>
                  <a:buNone/>
                </a:pPr>
                <a:endPara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AC873267-E6D8-460F-AE62-0BDD01E11A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1" y="1412778"/>
                <a:ext cx="7392821" cy="4913717"/>
              </a:xfrm>
              <a:prstGeom prst="rect">
                <a:avLst/>
              </a:prstGeom>
              <a:blipFill>
                <a:blip r:embed="rId3"/>
                <a:stretch>
                  <a:fillRect l="-743" t="-7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9ADF66D7-F740-4DD3-8840-701F7DED6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22091" y="2665470"/>
            <a:ext cx="1873643" cy="35564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6FD3897-2F31-4640-9A73-93D046399D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87758" y="2628594"/>
            <a:ext cx="1899665" cy="4163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6DE936-67FD-4327-BDAF-1F60F92E8480}"/>
                  </a:ext>
                </a:extLst>
              </p:cNvPr>
              <p:cNvSpPr/>
              <p:nvPr/>
            </p:nvSpPr>
            <p:spPr>
              <a:xfrm>
                <a:off x="3266267" y="4658165"/>
                <a:ext cx="2480807" cy="67723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3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</m:t>
                      </m:r>
                      <m:r>
                        <a:rPr lang="en-US" altLang="zh-CN" sz="3733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733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𝑷</m:t>
                      </m:r>
                      <m:r>
                        <a:rPr lang="el-GR" altLang="zh-CN" sz="3733" b="1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𝜮</m:t>
                      </m:r>
                      <m:sSup>
                        <m:sSupPr>
                          <m:ctrlPr>
                            <a:rPr lang="en-US" altLang="zh-CN" sz="3733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3733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3733" b="1" i="1" dirty="0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3733" b="1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7E6DE936-67FD-4327-BDAF-1F60F92E84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6267" y="4658165"/>
                <a:ext cx="2480807" cy="6772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2" name="矩形 31">
            <a:extLst>
              <a:ext uri="{FF2B5EF4-FFF2-40B4-BE49-F238E27FC236}">
                <a16:creationId xmlns:a16="http://schemas.microsoft.com/office/drawing/2014/main" id="{5C4BEE62-80DE-4485-AA5F-E033D370B2E6}"/>
              </a:ext>
            </a:extLst>
          </p:cNvPr>
          <p:cNvSpPr/>
          <p:nvPr/>
        </p:nvSpPr>
        <p:spPr>
          <a:xfrm>
            <a:off x="7824197" y="3632259"/>
            <a:ext cx="4427689" cy="6669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矩阵相乘的效果取决于较大的奇异值</a:t>
            </a:r>
            <a:r>
              <a:rPr lang="en-US" altLang="zh-CN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</a:t>
            </a:r>
            <a:r>
              <a:rPr lang="zh-CN" altLang="en-US" sz="18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较大奇异值包含了矩阵的主要信息</a:t>
            </a:r>
            <a:endParaRPr lang="zh-CN" altLang="en-US" sz="1867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32D8532-64B8-4FC1-873F-943CC13177D0}"/>
                  </a:ext>
                </a:extLst>
              </p:cNvPr>
              <p:cNvSpPr/>
              <p:nvPr/>
            </p:nvSpPr>
            <p:spPr>
              <a:xfrm>
                <a:off x="7927858" y="1999403"/>
                <a:ext cx="419410" cy="42056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1867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𝐴</m:t>
                    </m:r>
                  </m:oMath>
                </a14:m>
                <a:r>
                  <a:rPr lang="zh-CN" altLang="en-US" sz="2133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:endParaRPr lang="zh-CN" altLang="en-US" sz="2133" dirty="0"/>
              </a:p>
            </p:txBody>
          </p:sp>
        </mc:Choice>
        <mc:Fallback xmlns="">
          <p:sp>
            <p:nvSpPr>
              <p:cNvPr id="36" name="矩形 35">
                <a:extLst>
                  <a:ext uri="{FF2B5EF4-FFF2-40B4-BE49-F238E27FC236}">
                    <a16:creationId xmlns:a16="http://schemas.microsoft.com/office/drawing/2014/main" id="{132D8532-64B8-4FC1-873F-943CC13177D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27858" y="1999403"/>
                <a:ext cx="419410" cy="420564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2" name="图片 41">
            <a:extLst>
              <a:ext uri="{FF2B5EF4-FFF2-40B4-BE49-F238E27FC236}">
                <a16:creationId xmlns:a16="http://schemas.microsoft.com/office/drawing/2014/main" id="{4BE07BE3-FE7E-4420-8AFE-BA07E6314C9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43709" y="1482007"/>
            <a:ext cx="2237449" cy="586932"/>
          </a:xfrm>
          <a:prstGeom prst="rect">
            <a:avLst/>
          </a:prstGeom>
        </p:spPr>
      </p:pic>
      <p:pic>
        <p:nvPicPr>
          <p:cNvPr id="43" name="图片 42">
            <a:extLst>
              <a:ext uri="{FF2B5EF4-FFF2-40B4-BE49-F238E27FC236}">
                <a16:creationId xmlns:a16="http://schemas.microsoft.com/office/drawing/2014/main" id="{E91FC2A1-6E42-4710-AB55-05026D7D5E5E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759131" y="2291598"/>
            <a:ext cx="2136735" cy="151900"/>
          </a:xfrm>
          <a:prstGeom prst="rect">
            <a:avLst/>
          </a:prstGeom>
        </p:spPr>
      </p:pic>
      <p:pic>
        <p:nvPicPr>
          <p:cNvPr id="44" name="图片 43">
            <a:extLst>
              <a:ext uri="{FF2B5EF4-FFF2-40B4-BE49-F238E27FC236}">
                <a16:creationId xmlns:a16="http://schemas.microsoft.com/office/drawing/2014/main" id="{E9A1317B-7BCB-4C9F-A848-E785A301940D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53728" y="1901931"/>
            <a:ext cx="1143029" cy="670052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E899619E-55CB-4BFC-8C96-1E44C5FCDF00}"/>
              </a:ext>
            </a:extLst>
          </p:cNvPr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236981" y="2686026"/>
            <a:ext cx="1025900" cy="752607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F049F969-071C-44D3-A98A-A7FD33B93585}"/>
              </a:ext>
            </a:extLst>
          </p:cNvPr>
          <p:cNvPicPr>
            <a:picLocks noChangeAspect="1"/>
          </p:cNvPicPr>
          <p:nvPr/>
        </p:nvPicPr>
        <p:blipFill>
          <a:blip r:embed="rId1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99177" y="2704876"/>
            <a:ext cx="1094599" cy="721713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D8F7A85B-4A4D-4098-AF2D-CFDF0937306B}"/>
              </a:ext>
            </a:extLst>
          </p:cNvPr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411819" y="2660919"/>
            <a:ext cx="1348811" cy="838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42AB265-6D30-4760-BCAC-3D2BF903512E}"/>
                  </a:ext>
                </a:extLst>
              </p:cNvPr>
              <p:cNvSpPr/>
              <p:nvPr/>
            </p:nvSpPr>
            <p:spPr>
              <a:xfrm>
                <a:off x="9757738" y="1969335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𝑨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48" name="矩形 47">
                <a:extLst>
                  <a:ext uri="{FF2B5EF4-FFF2-40B4-BE49-F238E27FC236}">
                    <a16:creationId xmlns:a16="http://schemas.microsoft.com/office/drawing/2014/main" id="{442AB265-6D30-4760-BCAC-3D2BF90351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57738" y="1969335"/>
                <a:ext cx="385047" cy="338554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B87DB41-9E44-48DC-AF23-89172FEB8A0C}"/>
                  </a:ext>
                </a:extLst>
              </p:cNvPr>
              <p:cNvSpPr/>
              <p:nvPr/>
            </p:nvSpPr>
            <p:spPr>
              <a:xfrm>
                <a:off x="10501406" y="1969335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1" i="1" dirty="0">
                          <a:latin typeface="Cambria Math" panose="02040503050406030204" pitchFamily="18" charset="0"/>
                        </a:rPr>
                        <m:t>𝑷</m:t>
                      </m:r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B87DB41-9E44-48DC-AF23-89172FEB8A0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01406" y="1969335"/>
                <a:ext cx="385047" cy="338554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F6C3742-E57B-4698-BAEF-426B19E95064}"/>
                  </a:ext>
                </a:extLst>
              </p:cNvPr>
              <p:cNvSpPr/>
              <p:nvPr/>
            </p:nvSpPr>
            <p:spPr>
              <a:xfrm>
                <a:off x="11006109" y="1969332"/>
                <a:ext cx="385047" cy="338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l-GR" altLang="zh-CN" sz="1600" b="1" i="1" dirty="0">
                          <a:latin typeface="Cambria Math" panose="02040503050406030204" pitchFamily="18" charset="0"/>
                        </a:rPr>
                        <m:t>𝜮</m:t>
                      </m:r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7F6C3742-E57B-4698-BAEF-426B19E950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06109" y="1969332"/>
                <a:ext cx="385047" cy="338554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F2CC58C-0C54-4C18-B68A-4BD7CB4E7D87}"/>
                  </a:ext>
                </a:extLst>
              </p:cNvPr>
              <p:cNvSpPr/>
              <p:nvPr/>
            </p:nvSpPr>
            <p:spPr>
              <a:xfrm>
                <a:off x="11496128" y="1967110"/>
                <a:ext cx="556137" cy="34297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  <m:t>𝑸</m:t>
                          </m:r>
                        </m:e>
                        <m:sup>
                          <m:r>
                            <a:rPr lang="en-US" altLang="zh-CN" sz="1600" b="1" i="1" dirty="0">
                              <a:latin typeface="Cambria Math" panose="02040503050406030204" pitchFamily="18" charset="0"/>
                            </a:rPr>
                            <m:t>𝑻</m:t>
                          </m:r>
                        </m:sup>
                      </m:sSup>
                    </m:oMath>
                  </m:oMathPara>
                </a14:m>
                <a:endParaRPr lang="zh-CN" altLang="en-US" sz="1600" b="1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1" name="矩形 50">
                <a:extLst>
                  <a:ext uri="{FF2B5EF4-FFF2-40B4-BE49-F238E27FC236}">
                    <a16:creationId xmlns:a16="http://schemas.microsoft.com/office/drawing/2014/main" id="{3F2CC58C-0C54-4C18-B68A-4BD7CB4E7D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96128" y="1967110"/>
                <a:ext cx="556137" cy="342979"/>
              </a:xfrm>
              <a:prstGeom prst="rect">
                <a:avLst/>
              </a:prstGeom>
              <a:blipFill>
                <a:blip r:embed="rId17"/>
                <a:stretch>
                  <a:fillRect b="-89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 52">
            <a:extLst>
              <a:ext uri="{FF2B5EF4-FFF2-40B4-BE49-F238E27FC236}">
                <a16:creationId xmlns:a16="http://schemas.microsoft.com/office/drawing/2014/main" id="{F33FA615-02EF-4397-8513-B899A46FF656}"/>
              </a:ext>
            </a:extLst>
          </p:cNvPr>
          <p:cNvSpPr/>
          <p:nvPr/>
        </p:nvSpPr>
        <p:spPr>
          <a:xfrm>
            <a:off x="9360369" y="2692898"/>
            <a:ext cx="155529" cy="193220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矩形 53">
            <a:extLst>
              <a:ext uri="{FF2B5EF4-FFF2-40B4-BE49-F238E27FC236}">
                <a16:creationId xmlns:a16="http://schemas.microsoft.com/office/drawing/2014/main" id="{B3EBEB63-1E96-4B0B-ADBF-4C42954CF464}"/>
              </a:ext>
            </a:extLst>
          </p:cNvPr>
          <p:cNvSpPr/>
          <p:nvPr/>
        </p:nvSpPr>
        <p:spPr>
          <a:xfrm>
            <a:off x="8477340" y="2676612"/>
            <a:ext cx="155529" cy="74997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E8357398-ABA2-454D-9DC1-1E863AB3118E}"/>
              </a:ext>
            </a:extLst>
          </p:cNvPr>
          <p:cNvSpPr/>
          <p:nvPr/>
        </p:nvSpPr>
        <p:spPr>
          <a:xfrm>
            <a:off x="10509308" y="2677286"/>
            <a:ext cx="291216" cy="807132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A3B93C85-4575-421F-9883-6B0C18091806}"/>
              </a:ext>
            </a:extLst>
          </p:cNvPr>
          <p:cNvGrpSpPr/>
          <p:nvPr/>
        </p:nvGrpSpPr>
        <p:grpSpPr>
          <a:xfrm>
            <a:off x="7644271" y="4429145"/>
            <a:ext cx="4459765" cy="1016080"/>
            <a:chOff x="5733203" y="3321858"/>
            <a:chExt cx="3344824" cy="762060"/>
          </a:xfrm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900F93EC-7615-4F57-AA08-2A42AFC766A0}"/>
                </a:ext>
              </a:extLst>
            </p:cNvPr>
            <p:cNvSpPr/>
            <p:nvPr/>
          </p:nvSpPr>
          <p:spPr>
            <a:xfrm>
              <a:off x="5733203" y="3321858"/>
              <a:ext cx="3344824" cy="762060"/>
            </a:xfrm>
            <a:prstGeom prst="rect">
              <a:avLst/>
            </a:prstGeom>
            <a:solidFill>
              <a:srgbClr val="F5E4D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908057A-E282-4905-B5A9-BE9150025AE4}"/>
                    </a:ext>
                  </a:extLst>
                </p:cNvPr>
                <p:cNvSpPr/>
                <p:nvPr/>
              </p:nvSpPr>
              <p:spPr>
                <a:xfrm>
                  <a:off x="5733203" y="3321858"/>
                  <a:ext cx="924227" cy="253916"/>
                </a:xfrm>
                <a:prstGeom prst="rect">
                  <a:avLst/>
                </a:prstGeom>
                <a:solidFill>
                  <a:srgbClr val="F5E4D0"/>
                </a:solidFill>
              </p:spPr>
              <p:txBody>
                <a:bodyPr wrap="square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l-GR" altLang="zh-CN" sz="16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𝛴</m:t>
                        </m:r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p>
                        </m:sSup>
                      </m:oMath>
                    </m:oMathPara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57" name="矩形 56">
                  <a:extLst>
                    <a:ext uri="{FF2B5EF4-FFF2-40B4-BE49-F238E27FC236}">
                      <a16:creationId xmlns:a16="http://schemas.microsoft.com/office/drawing/2014/main" id="{D908057A-E282-4905-B5A9-BE9150025AE4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33203" y="3321858"/>
                  <a:ext cx="924227" cy="253916"/>
                </a:xfrm>
                <a:prstGeom prst="rect">
                  <a:avLst/>
                </a:prstGeom>
                <a:blipFill>
                  <a:blip r:embed="rId18"/>
                  <a:stretch>
                    <a:fillRect b="-909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58" name="图片 57">
              <a:extLst>
                <a:ext uri="{FF2B5EF4-FFF2-40B4-BE49-F238E27FC236}">
                  <a16:creationId xmlns:a16="http://schemas.microsoft.com/office/drawing/2014/main" id="{8AAFEDF2-361E-4087-BD90-855047AE4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duotone>
                <a:prstClr val="black"/>
                <a:srgbClr val="D9C3A5">
                  <a:tint val="50000"/>
                  <a:satMod val="180000"/>
                </a:srgbClr>
              </a:duotone>
            </a:blip>
            <a:stretch>
              <a:fillRect/>
            </a:stretch>
          </p:blipFill>
          <p:spPr>
            <a:xfrm>
              <a:off x="5970970" y="3583883"/>
              <a:ext cx="3107057" cy="50003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58620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52" grpId="0" animBg="1"/>
      <p:bldP spid="22" grpId="0" uiExpand="1" build="p"/>
      <p:bldP spid="27" grpId="0"/>
      <p:bldP spid="32" grpId="0"/>
      <p:bldP spid="36" grpId="0"/>
      <p:bldP spid="48" grpId="0"/>
      <p:bldP spid="49" grpId="0"/>
      <p:bldP spid="50" grpId="0"/>
      <p:bldP spid="51" grpId="0"/>
      <p:bldP spid="53" grpId="0" animBg="1"/>
      <p:bldP spid="54" grpId="0" animBg="1"/>
      <p:bldP spid="5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奇异值分解应用：数据降维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82AE9DE-AAE6-46EA-ACCA-C7CECA4BFD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64" y="982414"/>
            <a:ext cx="5364504" cy="326814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447C8D-BFB4-4CA7-9D9D-B094556CECB1}"/>
                  </a:ext>
                </a:extLst>
              </p:cNvPr>
              <p:cNvSpPr/>
              <p:nvPr/>
            </p:nvSpPr>
            <p:spPr>
              <a:xfrm>
                <a:off x="172250" y="4418618"/>
                <a:ext cx="6238392" cy="149271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44" indent="-285744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较大奇异值包含了矩阵的主要信息</a:t>
                </a:r>
                <a:endParaRPr lang="en-US" altLang="zh-CN" sz="1800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285744" indent="-285744">
                  <a:spcBef>
                    <a:spcPts val="3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只保留</a:t>
                </a:r>
                <a:r>
                  <a:rPr lang="zh-CN" altLang="en-US" sz="1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前</a:t>
                </a:r>
                <a14:m>
                  <m:oMath xmlns:m="http://schemas.openxmlformats.org/officeDocument/2006/math">
                    <m:r>
                      <a:rPr lang="en-US" altLang="zh-CN" sz="18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𝒓</m:t>
                    </m:r>
                  </m:oMath>
                </a14:m>
                <a:r>
                  <a:rPr lang="zh-CN" altLang="en-US" sz="1800" b="1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较大奇异值及其对应的特征向量 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一般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取</m:t>
                    </m:r>
                  </m:oMath>
                </a14:m>
                <a:r>
                  <a:rPr lang="en-US" altLang="zh-CN" sz="1800" i="1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d/10 </a:t>
                </a:r>
                <a:r>
                  <a:rPr lang="zh-CN" altLang="en-US" sz="1800" dirty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就可以保留足够信息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，可实现数据</a:t>
                </a:r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降维到 </a:t>
                </a:r>
                <a14:m>
                  <m:oMath xmlns:m="http://schemas.openxmlformats.org/officeDocument/2006/math"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(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×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𝑑</m:t>
                    </m:r>
                    <m:r>
                      <a:rPr lang="en-US" altLang="zh-CN" sz="1800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)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300"/>
                  </a:spcBef>
                </a:pPr>
                <a:endPara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4C447C8D-BFB4-4CA7-9D9D-B094556CECB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50" y="4418618"/>
                <a:ext cx="6238392" cy="1492715"/>
              </a:xfrm>
              <a:prstGeom prst="rect">
                <a:avLst/>
              </a:prstGeom>
              <a:blipFill>
                <a:blip r:embed="rId4"/>
                <a:stretch>
                  <a:fillRect l="-195" t="-2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CD81626E-AFA8-4580-A93E-1D7904A0FFC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7033" y="1024003"/>
            <a:ext cx="1871423" cy="1878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0AA6AF-C103-4303-9226-6F12E24827BF}"/>
                  </a:ext>
                </a:extLst>
              </p:cNvPr>
              <p:cNvSpPr txBox="1"/>
              <p:nvPr/>
            </p:nvSpPr>
            <p:spPr>
              <a:xfrm>
                <a:off x="6310185" y="2881594"/>
                <a:ext cx="3616409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400∗400=160,000</m:t>
                    </m:r>
                  </m:oMath>
                </a14:m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C0AA6AF-C103-4303-9226-6F12E24827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0185" y="2881594"/>
                <a:ext cx="3616409" cy="338554"/>
              </a:xfrm>
              <a:prstGeom prst="rect">
                <a:avLst/>
              </a:prstGeom>
              <a:blipFill>
                <a:blip r:embed="rId6"/>
                <a:stretch>
                  <a:fillRect l="-843" t="-5455" b="-2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53839D45-A873-458E-B109-5EE49B01BF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8893" y="1027025"/>
            <a:ext cx="1871423" cy="187880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EB58CC-C006-4A62-909A-8C83608A4B41}"/>
                  </a:ext>
                </a:extLst>
              </p:cNvPr>
              <p:cNvSpPr txBox="1"/>
              <p:nvPr/>
            </p:nvSpPr>
            <p:spPr>
              <a:xfrm>
                <a:off x="9302025" y="2881596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=40,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33,600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21%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0EEB58CC-C006-4A62-909A-8C83608A4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02025" y="2881596"/>
                <a:ext cx="2432775" cy="929485"/>
              </a:xfrm>
              <a:prstGeom prst="rect">
                <a:avLst/>
              </a:prstGeom>
              <a:blipFill>
                <a:blip r:embed="rId8"/>
                <a:stretch>
                  <a:fillRect t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右 8">
            <a:extLst>
              <a:ext uri="{FF2B5EF4-FFF2-40B4-BE49-F238E27FC236}">
                <a16:creationId xmlns:a16="http://schemas.microsoft.com/office/drawing/2014/main" id="{A19919BB-B612-4EA1-A970-EE4F00CF1B8E}"/>
              </a:ext>
            </a:extLst>
          </p:cNvPr>
          <p:cNvSpPr/>
          <p:nvPr/>
        </p:nvSpPr>
        <p:spPr>
          <a:xfrm>
            <a:off x="8940689" y="1822878"/>
            <a:ext cx="333722" cy="387957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9E82A66-6623-4050-87D3-4DBA88B52BD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3190" y="3820715"/>
            <a:ext cx="1884007" cy="1891442"/>
          </a:xfrm>
          <a:prstGeom prst="rect">
            <a:avLst/>
          </a:prstGeom>
        </p:spPr>
      </p:pic>
      <p:sp>
        <p:nvSpPr>
          <p:cNvPr id="11" name="箭头: 右 10">
            <a:extLst>
              <a:ext uri="{FF2B5EF4-FFF2-40B4-BE49-F238E27FC236}">
                <a16:creationId xmlns:a16="http://schemas.microsoft.com/office/drawing/2014/main" id="{F2E8251A-7004-431A-9F45-74555E1A6161}"/>
              </a:ext>
            </a:extLst>
          </p:cNvPr>
          <p:cNvSpPr/>
          <p:nvPr/>
        </p:nvSpPr>
        <p:spPr>
          <a:xfrm rot="5400000">
            <a:off x="7558303" y="3351921"/>
            <a:ext cx="335039" cy="386431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26529F1-4743-462D-BA84-CCBBB215E924}"/>
                  </a:ext>
                </a:extLst>
              </p:cNvPr>
              <p:cNvSpPr txBox="1"/>
              <p:nvPr/>
            </p:nvSpPr>
            <p:spPr>
              <a:xfrm>
                <a:off x="6410642" y="5724167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=10,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8,100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E26529F1-4743-462D-BA84-CCBBB215E9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10642" y="5724167"/>
                <a:ext cx="2432775" cy="929485"/>
              </a:xfrm>
              <a:prstGeom prst="rect">
                <a:avLst/>
              </a:prstGeom>
              <a:blipFill>
                <a:blip r:embed="rId10"/>
                <a:stretch>
                  <a:fillRect t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箭头: 右 12">
            <a:extLst>
              <a:ext uri="{FF2B5EF4-FFF2-40B4-BE49-F238E27FC236}">
                <a16:creationId xmlns:a16="http://schemas.microsoft.com/office/drawing/2014/main" id="{770677BD-A2EF-4082-85AA-7E54DD786D1D}"/>
              </a:ext>
            </a:extLst>
          </p:cNvPr>
          <p:cNvSpPr/>
          <p:nvPr/>
        </p:nvSpPr>
        <p:spPr>
          <a:xfrm rot="2739990">
            <a:off x="8940031" y="3297242"/>
            <a:ext cx="335039" cy="386431"/>
          </a:xfrm>
          <a:prstGeom prst="rightArrow">
            <a:avLst>
              <a:gd name="adj1" fmla="val 36245"/>
              <a:gd name="adj2" fmla="val 50000"/>
            </a:avLst>
          </a:prstGeom>
          <a:noFill/>
          <a:ln w="19050" cap="flat" cmpd="sng" algn="ctr">
            <a:solidFill>
              <a:srgbClr val="000099"/>
            </a:solidFill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b="1" ker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3AEF98ED-ADF3-4E7D-A1D0-8CCF494ECE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60648" y="3830198"/>
            <a:ext cx="1879672" cy="18870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4A1789-0711-4FA4-BFBC-E6ACABB80663}"/>
                  </a:ext>
                </a:extLst>
              </p:cNvPr>
              <p:cNvSpPr txBox="1"/>
              <p:nvPr/>
            </p:nvSpPr>
            <p:spPr>
              <a:xfrm>
                <a:off x="9188835" y="5710828"/>
                <a:ext cx="2432775" cy="9294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>
                  <a:buNone/>
                </a:pPr>
                <a14:m>
                  <m:oMath xmlns:m="http://schemas.openxmlformats.org/officeDocument/2006/math"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=4,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存储量</a:t>
                </a:r>
                <a14:m>
                  <m:oMath xmlns:m="http://schemas.openxmlformats.org/officeDocument/2006/math">
                    <m:r>
                      <a:rPr lang="en-US" altLang="zh-CN" sz="1600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600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</a:rPr>
                      <m:t>3,216</m:t>
                    </m:r>
                  </m:oMath>
                </a14:m>
                <a:r>
                  <a:rPr lang="zh-CN" altLang="en-US" sz="1600" dirty="0">
                    <a:solidFill>
                      <a:srgbClr val="000099"/>
                    </a:solidFill>
                  </a:rPr>
                  <a:t> </a:t>
                </a:r>
                <a:endParaRPr lang="en-US" altLang="zh-CN" sz="1600" dirty="0">
                  <a:solidFill>
                    <a:srgbClr val="000099"/>
                  </a:solidFill>
                </a:endParaRPr>
              </a:p>
              <a:p>
                <a:pPr algn="ctr">
                  <a:buNone/>
                </a:pP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（压缩率</a:t>
                </a:r>
                <a:r>
                  <a:rPr lang="en-US" altLang="zh-CN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2%</a:t>
                </a:r>
                <a:r>
                  <a:rPr lang="zh-CN" altLang="en-US" sz="1600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</a:p>
              <a:p>
                <a:pPr algn="r">
                  <a:buNone/>
                </a:pPr>
                <a:endParaRPr lang="zh-CN" altLang="en-US" sz="1600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44A1789-0711-4FA4-BFBC-E6ACABB806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88835" y="5710828"/>
                <a:ext cx="2432775" cy="929485"/>
              </a:xfrm>
              <a:prstGeom prst="rect">
                <a:avLst/>
              </a:prstGeom>
              <a:blipFill>
                <a:blip r:embed="rId12"/>
                <a:stretch>
                  <a:fillRect t="-1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18958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9E2610E7-CCD4-4EFE-BBD6-653869A6A370}"/>
              </a:ext>
            </a:extLst>
          </p:cNvPr>
          <p:cNvSpPr/>
          <p:nvPr/>
        </p:nvSpPr>
        <p:spPr>
          <a:xfrm>
            <a:off x="6480043" y="1271410"/>
            <a:ext cx="5280587" cy="5037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4399" y="52172"/>
            <a:ext cx="10033695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AF874B-1F0A-499B-B5D8-D05A9CB07597}"/>
                  </a:ext>
                </a:extLst>
              </p:cNvPr>
              <p:cNvSpPr/>
              <p:nvPr/>
            </p:nvSpPr>
            <p:spPr>
              <a:xfrm>
                <a:off x="302737" y="4485119"/>
                <a:ext cx="6177308" cy="20214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80982" indent="-380982"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67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b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1867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代表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𝑚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个样本点，每个样本特征维度为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80982" indent="-380982">
                  <a:spcBef>
                    <a:spcPts val="4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样本分布在某些方向上</a:t>
                </a: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方差大</a:t>
                </a:r>
                <a:r>
                  <a:rPr lang="en-US" altLang="zh-CN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</a:t>
                </a:r>
                <a:r>
                  <a:rPr lang="zh-CN" altLang="en-US" sz="1867" b="1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具有信息量大</a:t>
                </a:r>
                <a:endParaRPr lang="en-US" altLang="zh-CN" sz="1867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Wingdings" panose="05000000000000000000" pitchFamily="2" charset="2"/>
                </a:endParaRPr>
              </a:p>
              <a:p>
                <a:pPr marL="380982" indent="-380982">
                  <a:spcBef>
                    <a:spcPts val="800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PCA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目的是将数据投影到这些方差大的方向上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，从而用更少的维度保留尽量多的信息                              （如上图的“第一主成分方向”）</a:t>
                </a:r>
                <a:endParaRPr lang="en-US" altLang="zh-CN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spcBef>
                    <a:spcPts val="400"/>
                  </a:spcBef>
                  <a:buClrTx/>
                </a:pPr>
                <a:endParaRPr lang="zh-CN" altLang="en-US" sz="1867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50AF874B-1F0A-499B-B5D8-D05A9CB0759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737" y="4485119"/>
                <a:ext cx="6177308" cy="2021451"/>
              </a:xfrm>
              <a:prstGeom prst="rect">
                <a:avLst/>
              </a:prstGeom>
              <a:blipFill>
                <a:blip r:embed="rId3"/>
                <a:stretch>
                  <a:fillRect l="-296" t="-18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图片 11">
            <a:extLst>
              <a:ext uri="{FF2B5EF4-FFF2-40B4-BE49-F238E27FC236}">
                <a16:creationId xmlns:a16="http://schemas.microsoft.com/office/drawing/2014/main" id="{B18A8191-A10F-43B5-9D48-666FEF50D2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371" y="1124745"/>
            <a:ext cx="5280587" cy="3184143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5D12AF0-304E-430E-90C0-D8E23C218B2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68075" y="1411113"/>
            <a:ext cx="4700544" cy="261141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9BD4BA5-0240-4CCD-91ED-196840D4B372}"/>
              </a:ext>
            </a:extLst>
          </p:cNvPr>
          <p:cNvSpPr/>
          <p:nvPr/>
        </p:nvSpPr>
        <p:spPr>
          <a:xfrm>
            <a:off x="6815047" y="4162221"/>
            <a:ext cx="210346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特征空间映射：</a:t>
            </a:r>
            <a:endParaRPr lang="zh-CN" altLang="en-US" sz="2133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E94CA-B34A-4511-9C32-A984E8A7703C}"/>
              </a:ext>
            </a:extLst>
          </p:cNvPr>
          <p:cNvSpPr/>
          <p:nvPr/>
        </p:nvSpPr>
        <p:spPr>
          <a:xfrm>
            <a:off x="7362206" y="4857559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数据降维：</a:t>
            </a:r>
            <a:endParaRPr lang="zh-CN" altLang="en-US" sz="2133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E44F2C2-0A38-4F9C-BF2D-AB289150D70B}"/>
                  </a:ext>
                </a:extLst>
              </p:cNvPr>
              <p:cNvSpPr/>
              <p:nvPr/>
            </p:nvSpPr>
            <p:spPr>
              <a:xfrm>
                <a:off x="8802845" y="5323662"/>
                <a:ext cx="277846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，是降维后的特征维度</a:t>
                </a:r>
                <a:endParaRPr lang="zh-CN" altLang="en-US" sz="1867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E44F2C2-0A38-4F9C-BF2D-AB289150D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845" y="5323662"/>
                <a:ext cx="2778468" cy="666977"/>
              </a:xfrm>
              <a:prstGeom prst="rect">
                <a:avLst/>
              </a:prstGeom>
              <a:blipFill>
                <a:blip r:embed="rId7"/>
                <a:stretch>
                  <a:fillRect l="-1974" t="-4545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926ACF74-0EE2-4CC1-A061-2E4CD0D491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916095" y="4107547"/>
            <a:ext cx="2032000" cy="558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9CB0D1-120B-440F-BF98-091A615CFF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16098" y="4831262"/>
            <a:ext cx="2120900" cy="54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2415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9E2610E7-CCD4-4EFE-BBD6-653869A6A370}"/>
              </a:ext>
            </a:extLst>
          </p:cNvPr>
          <p:cNvSpPr/>
          <p:nvPr/>
        </p:nvSpPr>
        <p:spPr>
          <a:xfrm>
            <a:off x="335360" y="1220756"/>
            <a:ext cx="5280587" cy="5037913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1828" y="106678"/>
            <a:ext cx="9329182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E5D12AF0-304E-430E-90C0-D8E23C218B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1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3392" y="1360458"/>
            <a:ext cx="4700544" cy="2611412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09BD4BA5-0240-4CCD-91ED-196840D4B372}"/>
              </a:ext>
            </a:extLst>
          </p:cNvPr>
          <p:cNvSpPr/>
          <p:nvPr/>
        </p:nvSpPr>
        <p:spPr>
          <a:xfrm>
            <a:off x="670362" y="4111568"/>
            <a:ext cx="210346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特征空间映射：</a:t>
            </a:r>
            <a:endParaRPr lang="zh-CN" altLang="en-US" sz="2133" b="1" dirty="0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498E94CA-B34A-4511-9C32-A984E8A7703C}"/>
              </a:ext>
            </a:extLst>
          </p:cNvPr>
          <p:cNvSpPr/>
          <p:nvPr/>
        </p:nvSpPr>
        <p:spPr>
          <a:xfrm>
            <a:off x="1217523" y="4806907"/>
            <a:ext cx="1555234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数据降维：</a:t>
            </a:r>
            <a:endParaRPr lang="zh-CN" altLang="en-US" sz="2133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E44F2C2-0A38-4F9C-BF2D-AB289150D70B}"/>
                  </a:ext>
                </a:extLst>
              </p:cNvPr>
              <p:cNvSpPr/>
              <p:nvPr/>
            </p:nvSpPr>
            <p:spPr>
              <a:xfrm>
                <a:off x="2658162" y="5273007"/>
                <a:ext cx="277846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其中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𝑟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&lt;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，是降维后的特征维度</a:t>
                </a:r>
                <a:endParaRPr lang="zh-CN" altLang="en-US" sz="1867" dirty="0"/>
              </a:p>
            </p:txBody>
          </p:sp>
        </mc:Choice>
        <mc:Fallback xmlns="">
          <p:sp>
            <p:nvSpPr>
              <p:cNvPr id="20" name="矩形 19">
                <a:extLst>
                  <a:ext uri="{FF2B5EF4-FFF2-40B4-BE49-F238E27FC236}">
                    <a16:creationId xmlns:a16="http://schemas.microsoft.com/office/drawing/2014/main" id="{9E44F2C2-0A38-4F9C-BF2D-AB289150D7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8162" y="5273007"/>
                <a:ext cx="2778468" cy="666977"/>
              </a:xfrm>
              <a:prstGeom prst="rect">
                <a:avLst/>
              </a:prstGeom>
              <a:blipFill>
                <a:blip r:embed="rId5"/>
                <a:stretch>
                  <a:fillRect l="-1974" t="-5505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926ACF74-0EE2-4CC1-A061-2E4CD0D4919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71412" y="4056892"/>
            <a:ext cx="2032000" cy="55880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8D9CB0D1-120B-440F-BF98-091A615CFF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71415" y="4780607"/>
            <a:ext cx="2120900" cy="546100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3130E234-0768-4B5F-8EE8-BDE735C405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42268" y="1220758"/>
            <a:ext cx="2586181" cy="496455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DCEE42F-2D32-40A6-9F65-5BCF84359DD8}"/>
              </a:ext>
            </a:extLst>
          </p:cNvPr>
          <p:cNvSpPr/>
          <p:nvPr/>
        </p:nvSpPr>
        <p:spPr>
          <a:xfrm>
            <a:off x="6042368" y="1241383"/>
            <a:ext cx="158408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降维：</a:t>
            </a:r>
            <a:endParaRPr lang="zh-CN" altLang="en-US" sz="2133" b="1" dirty="0"/>
          </a:p>
        </p:txBody>
      </p: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C99516E-5589-4A8C-B504-A572BD2E8CC1}"/>
              </a:ext>
            </a:extLst>
          </p:cNvPr>
          <p:cNvCxnSpPr/>
          <p:nvPr/>
        </p:nvCxnSpPr>
        <p:spPr>
          <a:xfrm>
            <a:off x="6672064" y="1679351"/>
            <a:ext cx="0" cy="317391"/>
          </a:xfrm>
          <a:prstGeom prst="straightConnector1">
            <a:avLst/>
          </a:prstGeom>
          <a:ln w="19050">
            <a:solidFill>
              <a:srgbClr val="00009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DAA13B7-1162-43CC-BFF3-771F26561B9C}"/>
                  </a:ext>
                </a:extLst>
              </p:cNvPr>
              <p:cNvSpPr/>
              <p:nvPr/>
            </p:nvSpPr>
            <p:spPr>
              <a:xfrm>
                <a:off x="5946845" y="2037652"/>
                <a:ext cx="1462259" cy="76533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algn="ctr">
                  <a:buNone/>
                </a:pPr>
                <a:r>
                  <a:rPr lang="zh-CN" altLang="en-US" sz="2133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右乘</a:t>
                </a:r>
                <a14:m>
                  <m:oMath xmlns:m="http://schemas.openxmlformats.org/officeDocument/2006/math">
                    <m:r>
                      <a:rPr lang="en-US" altLang="zh-CN" sz="2133" i="1" dirty="0">
                        <a:solidFill>
                          <a:srgbClr val="000099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endParaRPr lang="en-US" altLang="zh-CN" sz="2133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buNone/>
                </a:pP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(V</a:t>
                </a:r>
                <a:r>
                  <a:rPr lang="zh-CN" altLang="en-US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是正交阵</a:t>
                </a:r>
                <a:r>
                  <a:rPr lang="en-US" altLang="zh-CN" sz="1867" dirty="0">
                    <a:solidFill>
                      <a:srgbClr val="000099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endParaRPr lang="zh-CN" altLang="en-US" sz="21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6DAA13B7-1162-43CC-BFF3-771F26561B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845" y="2037652"/>
                <a:ext cx="1462259" cy="765338"/>
              </a:xfrm>
              <a:prstGeom prst="rect">
                <a:avLst/>
              </a:prstGeom>
              <a:blipFill>
                <a:blip r:embed="rId9"/>
                <a:stretch>
                  <a:fillRect l="-3347" t="-3968" r="-3766" b="-119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0563C4D7-8DB7-4FF4-965C-75D364D8A9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482727" y="1958982"/>
            <a:ext cx="3509819" cy="9351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2C45CD3-0DCF-4949-8234-2E9EE8B62D8A}"/>
                  </a:ext>
                </a:extLst>
              </p:cNvPr>
              <p:cNvSpPr/>
              <p:nvPr/>
            </p:nvSpPr>
            <p:spPr>
              <a:xfrm>
                <a:off x="5903985" y="2923395"/>
                <a:ext cx="6190388" cy="66697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zh-CN" altLang="en-US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</a:t>
                </a:r>
                <a:r>
                  <a:rPr lang="en-US" altLang="zh-CN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PCA</a:t>
                </a:r>
                <a:r>
                  <a:rPr lang="zh-CN" altLang="en-US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投影矩阵，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𝑈</m:t>
                    </m:r>
                  </m:oMath>
                </a14:m>
                <a:r>
                  <a:rPr lang="zh-CN" altLang="en-US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是降维后的样本向量</a:t>
                </a:r>
                <a:r>
                  <a:rPr lang="en-US" altLang="zh-CN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1867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𝑛</m:t>
                    </m:r>
                    <m:r>
                      <a:rPr lang="en-US" altLang="zh-CN" sz="1867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</m:t>
                    </m:r>
                    <m:r>
                      <a:rPr lang="en-US" altLang="zh-CN" sz="1867" i="1" dirty="0" err="1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  <a:sym typeface="Wingdings" panose="05000000000000000000" pitchFamily="2" charset="2"/>
                      </a:rPr>
                      <m:t>𝑟</m:t>
                    </m:r>
                  </m:oMath>
                </a14:m>
                <a:r>
                  <a:rPr lang="en-US" altLang="zh-CN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867" dirty="0">
                    <a:solidFill>
                      <a:srgbClr val="C00000"/>
                    </a:solidFill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sz="1867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Σ</m:t>
                    </m:r>
                    <m:r>
                      <a:rPr lang="zh-CN" altLang="en-US" sz="1867" i="1" dirty="0">
                        <a:solidFill>
                          <a:srgbClr val="C0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记录了</m:t>
                    </m:r>
                  </m:oMath>
                </a14:m>
                <a:r>
                  <a:rPr lang="zh-CN" altLang="en-US" sz="1867" dirty="0">
                    <a:solidFill>
                      <a:srgbClr val="C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各特征向量方向的“重要程度”</a:t>
                </a:r>
              </a:p>
            </p:txBody>
          </p:sp>
        </mc:Choice>
        <mc:Fallback xmlns=""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02C45CD3-0DCF-4949-8234-2E9EE8B62D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985" y="2923395"/>
                <a:ext cx="6190388" cy="666977"/>
              </a:xfrm>
              <a:prstGeom prst="rect">
                <a:avLst/>
              </a:prstGeom>
              <a:blipFill>
                <a:blip r:embed="rId11"/>
                <a:stretch>
                  <a:fillRect t="-4587" b="-137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1" name="组合 50">
            <a:extLst>
              <a:ext uri="{FF2B5EF4-FFF2-40B4-BE49-F238E27FC236}">
                <a16:creationId xmlns:a16="http://schemas.microsoft.com/office/drawing/2014/main" id="{359CE786-C51A-44EC-A2F5-1C26375D3FE3}"/>
              </a:ext>
            </a:extLst>
          </p:cNvPr>
          <p:cNvGrpSpPr/>
          <p:nvPr/>
        </p:nvGrpSpPr>
        <p:grpSpPr>
          <a:xfrm>
            <a:off x="5746585" y="3652993"/>
            <a:ext cx="6458640" cy="2774214"/>
            <a:chOff x="4309939" y="2739743"/>
            <a:chExt cx="4843980" cy="2080661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C53626-DA39-4B1D-9E90-50E67375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427984" y="3003798"/>
              <a:ext cx="3998456" cy="1676545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886AC079-7163-4FF4-B0DE-BA084A77B751}"/>
                </a:ext>
              </a:extLst>
            </p:cNvPr>
            <p:cNvSpPr/>
            <p:nvPr/>
          </p:nvSpPr>
          <p:spPr>
            <a:xfrm>
              <a:off x="4385970" y="2739743"/>
              <a:ext cx="2399936" cy="3154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2133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人脸识别中的“特征脸</a:t>
              </a:r>
              <a:r>
                <a:rPr lang="en-US" altLang="zh-CN" sz="2133" b="1" dirty="0">
                  <a:solidFill>
                    <a:srgbClr val="000099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”</a:t>
              </a:r>
              <a:endParaRPr lang="zh-CN" altLang="en-US" sz="2133" b="1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E120E5-7C8B-4433-9FA1-AC3D5AB535A5}"/>
                    </a:ext>
                  </a:extLst>
                </p:cNvPr>
                <p:cNvSpPr txBox="1"/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E120E5-7C8B-4433-9FA1-AC3D5AB53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blipFill>
                  <a:blip r:embed="rId1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61135A-1D16-4EA5-A174-BC02FA7643AC}"/>
                    </a:ext>
                  </a:extLst>
                </p:cNvPr>
                <p:cNvSpPr txBox="1"/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61135A-1D16-4EA5-A174-BC02FA764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blipFill>
                  <a:blip r:embed="rId1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819243B-FCAE-4306-BEA1-628AAFD19467}"/>
                    </a:ext>
                  </a:extLst>
                </p:cNvPr>
                <p:cNvSpPr txBox="1"/>
                <p:nvPr/>
              </p:nvSpPr>
              <p:spPr>
                <a:xfrm>
                  <a:off x="7580704" y="3183532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819243B-FCAE-4306-BEA1-628AAFD19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704" y="3183532"/>
                  <a:ext cx="757835" cy="192409"/>
                </a:xfrm>
                <a:prstGeom prst="rect">
                  <a:avLst/>
                </a:prstGeom>
                <a:blipFill>
                  <a:blip r:embed="rId1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7BCB33B-5F73-4475-BE59-2ACB45C637AD}"/>
                    </a:ext>
                  </a:extLst>
                </p:cNvPr>
                <p:cNvSpPr txBox="1"/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10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7BCB33B-5F73-4475-BE59-2ACB45C63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blipFill>
                  <a:blip r:embed="rId1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F7A36B8-9494-471E-8AF2-33E7F1FE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5343712" y="3321636"/>
              <a:ext cx="328042" cy="402242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558F9D0-2D64-4766-A666-D9DE81ACD19D}"/>
                </a:ext>
              </a:extLst>
            </p:cNvPr>
            <p:cNvSpPr/>
            <p:nvPr/>
          </p:nvSpPr>
          <p:spPr>
            <a:xfrm>
              <a:off x="4475893" y="3606151"/>
              <a:ext cx="776089" cy="45719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EF3F87D-CEB0-492B-826D-A8FFDA863287}"/>
                </a:ext>
              </a:extLst>
            </p:cNvPr>
            <p:cNvSpPr/>
            <p:nvPr/>
          </p:nvSpPr>
          <p:spPr>
            <a:xfrm>
              <a:off x="5051323" y="4454013"/>
              <a:ext cx="228600" cy="169606"/>
            </a:xfrm>
            <a:custGeom>
              <a:avLst/>
              <a:gdLst>
                <a:gd name="connsiteX0" fmla="*/ 0 w 228600"/>
                <a:gd name="connsiteY0" fmla="*/ 0 h 169606"/>
                <a:gd name="connsiteX1" fmla="*/ 66367 w 228600"/>
                <a:gd name="connsiteY1" fmla="*/ 103239 h 169606"/>
                <a:gd name="connsiteX2" fmla="*/ 228600 w 228600"/>
                <a:gd name="connsiteY2" fmla="*/ 169606 h 1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169606">
                  <a:moveTo>
                    <a:pt x="0" y="0"/>
                  </a:moveTo>
                  <a:cubicBezTo>
                    <a:pt x="14133" y="37485"/>
                    <a:pt x="28267" y="74971"/>
                    <a:pt x="66367" y="103239"/>
                  </a:cubicBezTo>
                  <a:cubicBezTo>
                    <a:pt x="104467" y="131507"/>
                    <a:pt x="166533" y="150556"/>
                    <a:pt x="228600" y="169606"/>
                  </a:cubicBezTo>
                </a:path>
              </a:pathLst>
            </a:cu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DF4159D-9466-41F8-8BE8-57E3006904FE}"/>
                </a:ext>
              </a:extLst>
            </p:cNvPr>
            <p:cNvSpPr/>
            <p:nvPr/>
          </p:nvSpPr>
          <p:spPr>
            <a:xfrm>
              <a:off x="5117690" y="3464413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37061BC-E3F3-47DB-A05A-F0E879690725}"/>
                    </a:ext>
                  </a:extLst>
                </p:cNvPr>
                <p:cNvSpPr txBox="1"/>
                <p:nvPr/>
              </p:nvSpPr>
              <p:spPr>
                <a:xfrm>
                  <a:off x="5205592" y="3058562"/>
                  <a:ext cx="785953" cy="28233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𝒏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: 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𝟏𝟏𝟐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× 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𝟗𝟐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𝟏𝟎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𝟑𝟎𝟒</m:t>
                      </m:r>
                      <m:r>
                        <a:rPr lang="en-US" altLang="zh-CN" sz="933" b="1" i="1" dirty="0">
                          <a:solidFill>
                            <a:schemeClr val="accent6">
                              <a:lumMod val="75000"/>
                            </a:schemeClr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a14:m>
                  <a:r>
                    <a:rPr lang="zh-CN" altLang="en-US" sz="933" b="1" dirty="0">
                      <a:solidFill>
                        <a:schemeClr val="accent6">
                          <a:lumMod val="75000"/>
                        </a:schemeClr>
                      </a:solidFill>
                    </a:rPr>
                    <a:t>像素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37061BC-E3F3-47DB-A05A-F0E879690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92" y="3058562"/>
                  <a:ext cx="785953" cy="282338"/>
                </a:xfrm>
                <a:prstGeom prst="rect">
                  <a:avLst/>
                </a:prstGeom>
                <a:blipFill>
                  <a:blip r:embed="rId18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4D7843-9F44-4A74-9216-14385FBE6884}"/>
                </a:ext>
              </a:extLst>
            </p:cNvPr>
            <p:cNvSpPr/>
            <p:nvPr/>
          </p:nvSpPr>
          <p:spPr>
            <a:xfrm flipV="1">
              <a:off x="6058929" y="3596972"/>
              <a:ext cx="650590" cy="5101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F0F3C2D-4EB7-4827-A3B2-D4BF0ED93BA8}"/>
                </a:ext>
              </a:extLst>
            </p:cNvPr>
            <p:cNvSpPr/>
            <p:nvPr/>
          </p:nvSpPr>
          <p:spPr>
            <a:xfrm rot="1533298" flipH="1">
              <a:off x="6033904" y="3493930"/>
              <a:ext cx="205080" cy="45719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277DF56-E8DA-4144-875C-AE23DD07D307}"/>
                    </a:ext>
                  </a:extLst>
                </p:cNvPr>
                <p:cNvSpPr txBox="1"/>
                <p:nvPr/>
              </p:nvSpPr>
              <p:spPr>
                <a:xfrm>
                  <a:off x="5720953" y="3246906"/>
                  <a:ext cx="1083295" cy="1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zh-CN" altLang="en-US" sz="933" i="1">
                          <a:solidFill>
                            <a:srgbClr val="C00000"/>
                          </a:solidFill>
                          <a:latin typeface="Cambria Math" panose="02040503050406030204" pitchFamily="18" charset="0"/>
                        </a:rPr>
                        <m:t>降维</m:t>
                      </m:r>
                    </m:oMath>
                  </a14:m>
                  <a:r>
                    <a:rPr lang="zh-CN" altLang="en-US" sz="933" dirty="0">
                      <a:solidFill>
                        <a:srgbClr val="C00000"/>
                      </a:solidFill>
                    </a:rPr>
                    <a:t>后的样本向量</a:t>
                  </a:r>
                  <a:r>
                    <a:rPr lang="en-US" altLang="zh-CN" sz="933" dirty="0">
                      <a:solidFill>
                        <a:srgbClr val="C00000"/>
                      </a:solidFill>
                    </a:rPr>
                    <a:t>(r</a:t>
                  </a:r>
                  <a:r>
                    <a:rPr lang="zh-CN" altLang="en-US" sz="933" dirty="0">
                      <a:solidFill>
                        <a:srgbClr val="C00000"/>
                      </a:solidFill>
                    </a:rPr>
                    <a:t>维</a:t>
                  </a:r>
                  <a:r>
                    <a:rPr lang="en-US" altLang="zh-CN" sz="933" dirty="0">
                      <a:solidFill>
                        <a:srgbClr val="C00000"/>
                      </a:solidFill>
                    </a:rPr>
                    <a:t>)</a:t>
                  </a:r>
                  <a:endParaRPr lang="zh-CN" altLang="en-US" sz="933" dirty="0">
                    <a:solidFill>
                      <a:srgbClr val="C00000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277DF56-E8DA-4144-875C-AE23DD07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720953" y="3246906"/>
                  <a:ext cx="1083295" cy="177356"/>
                </a:xfrm>
                <a:prstGeom prst="rect">
                  <a:avLst/>
                </a:prstGeom>
                <a:blipFill>
                  <a:blip r:embed="rId19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1C9C7D-FD4C-4098-90BE-477369DBE08C}"/>
                </a:ext>
              </a:extLst>
            </p:cNvPr>
            <p:cNvSpPr/>
            <p:nvPr/>
          </p:nvSpPr>
          <p:spPr>
            <a:xfrm>
              <a:off x="4309939" y="4572422"/>
              <a:ext cx="982481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输入样本矩阵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0181F20-E646-432C-AAED-6B7D4F9F5A68}"/>
                </a:ext>
              </a:extLst>
            </p:cNvPr>
            <p:cNvSpPr/>
            <p:nvPr/>
          </p:nvSpPr>
          <p:spPr>
            <a:xfrm>
              <a:off x="5764806" y="4581829"/>
              <a:ext cx="1123145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降维后样本矩阵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2539505-199C-48C5-8434-2BF06ADE522B}"/>
                </a:ext>
              </a:extLst>
            </p:cNvPr>
            <p:cNvSpPr/>
            <p:nvPr/>
          </p:nvSpPr>
          <p:spPr>
            <a:xfrm>
              <a:off x="7501926" y="4089434"/>
              <a:ext cx="84181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特征脸矩阵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734F557-64C9-4D31-BF60-005458C6E3DA}"/>
                </a:ext>
              </a:extLst>
            </p:cNvPr>
            <p:cNvSpPr/>
            <p:nvPr/>
          </p:nvSpPr>
          <p:spPr>
            <a:xfrm>
              <a:off x="7605758" y="3801402"/>
              <a:ext cx="776089" cy="45719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440AF40-0897-4A27-B18F-0D8164C1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/>
            <a:stretch>
              <a:fillRect/>
            </a:stretch>
          </p:blipFill>
          <p:spPr>
            <a:xfrm>
              <a:off x="8531547" y="3407309"/>
              <a:ext cx="329164" cy="395737"/>
            </a:xfrm>
            <a:prstGeom prst="rect">
              <a:avLst/>
            </a:prstGeom>
          </p:spPr>
        </p:pic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65F6BA7-2268-464C-9E21-28906F3DBECE}"/>
                </a:ext>
              </a:extLst>
            </p:cNvPr>
            <p:cNvSpPr/>
            <p:nvPr/>
          </p:nvSpPr>
          <p:spPr>
            <a:xfrm>
              <a:off x="8281574" y="3633569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92D05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02D6593-3627-42C8-8290-F6212DAA2434}"/>
                </a:ext>
              </a:extLst>
            </p:cNvPr>
            <p:cNvSpPr txBox="1"/>
            <p:nvPr/>
          </p:nvSpPr>
          <p:spPr>
            <a:xfrm>
              <a:off x="8367966" y="3259201"/>
              <a:ext cx="785953" cy="1769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933" dirty="0">
                  <a:solidFill>
                    <a:srgbClr val="000099"/>
                  </a:solidFill>
                </a:rPr>
                <a:t>第</a:t>
              </a:r>
              <a:r>
                <a:rPr lang="en-US" altLang="zh-CN" sz="933" dirty="0">
                  <a:solidFill>
                    <a:srgbClr val="000099"/>
                  </a:solidFill>
                </a:rPr>
                <a:t>k</a:t>
              </a:r>
              <a:r>
                <a:rPr lang="zh-CN" altLang="en-US" sz="933" dirty="0">
                  <a:solidFill>
                    <a:srgbClr val="000099"/>
                  </a:solidFill>
                </a:rPr>
                <a:t>个特征脸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563005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1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737C9BE-F3FA-4C5D-9E24-E54F0B66F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8019" y="2358710"/>
            <a:ext cx="3601484" cy="1044025"/>
          </a:xfrm>
          <a:prstGeom prst="rect">
            <a:avLst/>
          </a:prstGeom>
        </p:spPr>
      </p:pic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908" y="107596"/>
            <a:ext cx="9827291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奇异值分解应用：数据降维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</a:t>
            </a:r>
            <a:r>
              <a:rPr lang="zh-CN" altLang="en-US" sz="3600" dirty="0">
                <a:solidFill>
                  <a:schemeClr val="tx1"/>
                </a:solidFill>
                <a:sym typeface="Wingdings" panose="05000000000000000000" pitchFamily="2" charset="2"/>
              </a:rPr>
              <a:t>主成分分析</a:t>
            </a:r>
            <a:r>
              <a:rPr lang="en-US" altLang="zh-CN" sz="3600" dirty="0">
                <a:solidFill>
                  <a:schemeClr val="tx1"/>
                </a:solidFill>
                <a:sym typeface="Wingdings" panose="05000000000000000000" pitchFamily="2" charset="2"/>
              </a:rPr>
              <a:t>PCA</a:t>
            </a:r>
            <a:endParaRPr lang="zh-CN" altLang="en-US" sz="3600" dirty="0">
              <a:solidFill>
                <a:schemeClr val="tx1"/>
              </a:solidFill>
            </a:endParaRPr>
          </a:p>
        </p:txBody>
      </p: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359CE786-C51A-44EC-A2F5-1C26375D3FE3}"/>
              </a:ext>
            </a:extLst>
          </p:cNvPr>
          <p:cNvGrpSpPr/>
          <p:nvPr/>
        </p:nvGrpSpPr>
        <p:grpSpPr>
          <a:xfrm>
            <a:off x="205817" y="1700811"/>
            <a:ext cx="6458640" cy="2422142"/>
            <a:chOff x="4309939" y="3003798"/>
            <a:chExt cx="4843980" cy="181660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E9C53626-DA39-4B1D-9E90-50E67375298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427984" y="3003798"/>
              <a:ext cx="3998456" cy="1676545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E120E5-7C8B-4433-9FA1-AC3D5AB535A5}"/>
                    </a:ext>
                  </a:extLst>
                </p:cNvPr>
                <p:cNvSpPr txBox="1"/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6" name="文本框 25">
                  <a:extLst>
                    <a:ext uri="{FF2B5EF4-FFF2-40B4-BE49-F238E27FC236}">
                      <a16:creationId xmlns:a16="http://schemas.microsoft.com/office/drawing/2014/main" id="{01E120E5-7C8B-4433-9FA1-AC3D5AB535A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991546" y="3175367"/>
                  <a:ext cx="757835" cy="192409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61135A-1D16-4EA5-A174-BC02FA7643AC}"/>
                    </a:ext>
                  </a:extLst>
                </p:cNvPr>
                <p:cNvSpPr txBox="1"/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7" name="文本框 26">
                  <a:extLst>
                    <a:ext uri="{FF2B5EF4-FFF2-40B4-BE49-F238E27FC236}">
                      <a16:creationId xmlns:a16="http://schemas.microsoft.com/office/drawing/2014/main" id="{2561135A-1D16-4EA5-A174-BC02FA7643A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5110" y="3175367"/>
                  <a:ext cx="757835" cy="192409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819243B-FCAE-4306-BEA1-628AAFD19467}"/>
                    </a:ext>
                  </a:extLst>
                </p:cNvPr>
                <p:cNvSpPr txBox="1"/>
                <p:nvPr/>
              </p:nvSpPr>
              <p:spPr>
                <a:xfrm>
                  <a:off x="7580704" y="3183533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𝑟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1067" i="1">
                            <a:latin typeface="Cambria Math" panose="02040503050406030204" pitchFamily="18" charset="0"/>
                          </a:rPr>
                          <m:t>𝑛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8" name="文本框 27">
                  <a:extLst>
                    <a:ext uri="{FF2B5EF4-FFF2-40B4-BE49-F238E27FC236}">
                      <a16:creationId xmlns:a16="http://schemas.microsoft.com/office/drawing/2014/main" id="{7819243B-FCAE-4306-BEA1-628AAFD1946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80704" y="3183533"/>
                  <a:ext cx="757835" cy="192409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7BCB33B-5F73-4475-BE59-2ACB45C637AD}"/>
                    </a:ext>
                  </a:extLst>
                </p:cNvPr>
                <p:cNvSpPr txBox="1"/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solidFill>
                  <a:schemeClr val="bg1"/>
                </a:solidFill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l-GR" altLang="zh-CN" sz="1067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oMath>
                    </m:oMathPara>
                  </a14:m>
                  <a:endParaRPr lang="zh-CN" altLang="en-US" sz="1067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37BCB33B-5F73-4475-BE59-2ACB45C637A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44092" y="3023010"/>
                  <a:ext cx="757835" cy="192409"/>
                </a:xfrm>
                <a:prstGeom prst="rect">
                  <a:avLst/>
                </a:prstGeom>
                <a:blipFill>
                  <a:blip r:embed="rId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2F7A36B8-9494-471E-8AF2-33E7F1FEBE6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43712" y="3321636"/>
              <a:ext cx="328042" cy="402242"/>
            </a:xfrm>
            <a:prstGeom prst="rect">
              <a:avLst/>
            </a:prstGeom>
          </p:spPr>
        </p:pic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5558F9D0-2D64-4766-A666-D9DE81ACD19D}"/>
                </a:ext>
              </a:extLst>
            </p:cNvPr>
            <p:cNvSpPr/>
            <p:nvPr/>
          </p:nvSpPr>
          <p:spPr>
            <a:xfrm>
              <a:off x="4475893" y="3606151"/>
              <a:ext cx="776089" cy="45719"/>
            </a:xfrm>
            <a:prstGeom prst="rect">
              <a:avLst/>
            </a:prstGeom>
            <a:solidFill>
              <a:srgbClr val="FFC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7EF3F87D-CEB0-492B-826D-A8FFDA863287}"/>
                </a:ext>
              </a:extLst>
            </p:cNvPr>
            <p:cNvSpPr/>
            <p:nvPr/>
          </p:nvSpPr>
          <p:spPr>
            <a:xfrm>
              <a:off x="5051323" y="4454013"/>
              <a:ext cx="228600" cy="169606"/>
            </a:xfrm>
            <a:custGeom>
              <a:avLst/>
              <a:gdLst>
                <a:gd name="connsiteX0" fmla="*/ 0 w 228600"/>
                <a:gd name="connsiteY0" fmla="*/ 0 h 169606"/>
                <a:gd name="connsiteX1" fmla="*/ 66367 w 228600"/>
                <a:gd name="connsiteY1" fmla="*/ 103239 h 169606"/>
                <a:gd name="connsiteX2" fmla="*/ 228600 w 228600"/>
                <a:gd name="connsiteY2" fmla="*/ 169606 h 1696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28600" h="169606">
                  <a:moveTo>
                    <a:pt x="0" y="0"/>
                  </a:moveTo>
                  <a:cubicBezTo>
                    <a:pt x="14133" y="37485"/>
                    <a:pt x="28267" y="74971"/>
                    <a:pt x="66367" y="103239"/>
                  </a:cubicBezTo>
                  <a:cubicBezTo>
                    <a:pt x="104467" y="131507"/>
                    <a:pt x="166533" y="150556"/>
                    <a:pt x="228600" y="169606"/>
                  </a:cubicBezTo>
                </a:path>
              </a:pathLst>
            </a:custGeom>
            <a:noFill/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CDF4159D-9466-41F8-8BE8-57E3006904FE}"/>
                </a:ext>
              </a:extLst>
            </p:cNvPr>
            <p:cNvSpPr/>
            <p:nvPr/>
          </p:nvSpPr>
          <p:spPr>
            <a:xfrm>
              <a:off x="5117690" y="3464413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FFC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37061BC-E3F3-47DB-A05A-F0E879690725}"/>
                    </a:ext>
                  </a:extLst>
                </p:cNvPr>
                <p:cNvSpPr txBox="1"/>
                <p:nvPr/>
              </p:nvSpPr>
              <p:spPr>
                <a:xfrm>
                  <a:off x="5205592" y="3058562"/>
                  <a:ext cx="785953" cy="28233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en-US" altLang="zh-CN" sz="933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altLang="zh-CN" sz="933" i="1" dirty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: 112× 92=10,304 </m:t>
                      </m:r>
                    </m:oMath>
                  </a14:m>
                  <a:r>
                    <a:rPr lang="zh-CN" altLang="en-US" sz="933" dirty="0">
                      <a:solidFill>
                        <a:srgbClr val="000099"/>
                      </a:solidFill>
                    </a:rPr>
                    <a:t>像素</a:t>
                  </a:r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F37061BC-E3F3-47DB-A05A-F0E8796907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05592" y="3058562"/>
                  <a:ext cx="785953" cy="282337"/>
                </a:xfrm>
                <a:prstGeom prst="rect">
                  <a:avLst/>
                </a:prstGeom>
                <a:blipFill>
                  <a:blip r:embed="rId10"/>
                  <a:stretch>
                    <a:fillRect b="-645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9A4D7843-9F44-4A74-9216-14385FBE6884}"/>
                </a:ext>
              </a:extLst>
            </p:cNvPr>
            <p:cNvSpPr/>
            <p:nvPr/>
          </p:nvSpPr>
          <p:spPr>
            <a:xfrm flipV="1">
              <a:off x="6058929" y="3596972"/>
              <a:ext cx="650590" cy="51012"/>
            </a:xfrm>
            <a:prstGeom prst="rect">
              <a:avLst/>
            </a:prstGeom>
            <a:solidFill>
              <a:srgbClr val="C0000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0" name="任意多边形: 形状 39">
              <a:extLst>
                <a:ext uri="{FF2B5EF4-FFF2-40B4-BE49-F238E27FC236}">
                  <a16:creationId xmlns:a16="http://schemas.microsoft.com/office/drawing/2014/main" id="{2F0F3C2D-4EB7-4827-A3B2-D4BF0ED93BA8}"/>
                </a:ext>
              </a:extLst>
            </p:cNvPr>
            <p:cNvSpPr/>
            <p:nvPr/>
          </p:nvSpPr>
          <p:spPr>
            <a:xfrm rot="1533298" flipH="1">
              <a:off x="6033904" y="3493930"/>
              <a:ext cx="205080" cy="45719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C0000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277DF56-E8DA-4144-875C-AE23DD07D307}"/>
                    </a:ext>
                  </a:extLst>
                </p:cNvPr>
                <p:cNvSpPr txBox="1"/>
                <p:nvPr/>
              </p:nvSpPr>
              <p:spPr>
                <a:xfrm>
                  <a:off x="5639863" y="3265193"/>
                  <a:ext cx="1083295" cy="17735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None/>
                  </a:pPr>
                  <a14:m>
                    <m:oMath xmlns:m="http://schemas.openxmlformats.org/officeDocument/2006/math">
                      <m:r>
                        <a:rPr lang="zh-CN" altLang="en-US" sz="9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降维</m:t>
                      </m:r>
                    </m:oMath>
                  </a14:m>
                  <a:r>
                    <a:rPr lang="zh-CN" altLang="en-US" sz="933" dirty="0">
                      <a:solidFill>
                        <a:srgbClr val="000099"/>
                      </a:solidFill>
                    </a:rPr>
                    <a:t>后的样本向量</a:t>
                  </a:r>
                  <a:r>
                    <a:rPr lang="en-US" altLang="zh-CN" sz="933" dirty="0">
                      <a:solidFill>
                        <a:srgbClr val="000099"/>
                      </a:solidFill>
                    </a:rPr>
                    <a:t>(r</a:t>
                  </a:r>
                  <a:r>
                    <a:rPr lang="zh-CN" altLang="en-US" sz="933" dirty="0">
                      <a:solidFill>
                        <a:srgbClr val="000099"/>
                      </a:solidFill>
                    </a:rPr>
                    <a:t>维</a:t>
                  </a:r>
                  <a:r>
                    <a:rPr lang="en-US" altLang="zh-CN" sz="933" dirty="0">
                      <a:solidFill>
                        <a:srgbClr val="000099"/>
                      </a:solidFill>
                    </a:rPr>
                    <a:t>)</a:t>
                  </a:r>
                  <a:endParaRPr lang="zh-CN" altLang="en-US" sz="933" dirty="0">
                    <a:solidFill>
                      <a:srgbClr val="000099"/>
                    </a:solidFill>
                  </a:endParaRPr>
                </a:p>
              </p:txBody>
            </p:sp>
          </mc:Choice>
          <mc:Fallback xmlns="">
            <p:sp>
              <p:nvSpPr>
                <p:cNvPr id="41" name="文本框 40">
                  <a:extLst>
                    <a:ext uri="{FF2B5EF4-FFF2-40B4-BE49-F238E27FC236}">
                      <a16:creationId xmlns:a16="http://schemas.microsoft.com/office/drawing/2014/main" id="{2277DF56-E8DA-4144-875C-AE23DD07D30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39863" y="3265193"/>
                  <a:ext cx="1083295" cy="177356"/>
                </a:xfrm>
                <a:prstGeom prst="rect">
                  <a:avLst/>
                </a:prstGeom>
                <a:blipFill>
                  <a:blip r:embed="rId11"/>
                  <a:stretch>
                    <a:fillRect b="-1282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761C9C7D-FD4C-4098-90BE-477369DBE08C}"/>
                </a:ext>
              </a:extLst>
            </p:cNvPr>
            <p:cNvSpPr/>
            <p:nvPr/>
          </p:nvSpPr>
          <p:spPr>
            <a:xfrm>
              <a:off x="4309939" y="4572420"/>
              <a:ext cx="982481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输入样本矩阵</a:t>
              </a: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E0181F20-E646-432C-AAED-6B7D4F9F5A68}"/>
                </a:ext>
              </a:extLst>
            </p:cNvPr>
            <p:cNvSpPr/>
            <p:nvPr/>
          </p:nvSpPr>
          <p:spPr>
            <a:xfrm>
              <a:off x="5764806" y="4581828"/>
              <a:ext cx="1123145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降维后样本矩阵</a:t>
              </a: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E2539505-199C-48C5-8434-2BF06ADE522B}"/>
                </a:ext>
              </a:extLst>
            </p:cNvPr>
            <p:cNvSpPr/>
            <p:nvPr/>
          </p:nvSpPr>
          <p:spPr>
            <a:xfrm>
              <a:off x="7501926" y="4089433"/>
              <a:ext cx="841817" cy="2385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buNone/>
              </a:pPr>
              <a:r>
                <a:rPr lang="zh-CN" altLang="en-US" sz="1467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特征脸矩阵</a:t>
              </a:r>
            </a:p>
          </p:txBody>
        </p:sp>
        <p:sp>
          <p:nvSpPr>
            <p:cNvPr id="46" name="矩形 45">
              <a:extLst>
                <a:ext uri="{FF2B5EF4-FFF2-40B4-BE49-F238E27FC236}">
                  <a16:creationId xmlns:a16="http://schemas.microsoft.com/office/drawing/2014/main" id="{8734F557-64C9-4D31-BF60-005458C6E3DA}"/>
                </a:ext>
              </a:extLst>
            </p:cNvPr>
            <p:cNvSpPr/>
            <p:nvPr/>
          </p:nvSpPr>
          <p:spPr>
            <a:xfrm>
              <a:off x="7605758" y="3801402"/>
              <a:ext cx="776089" cy="45719"/>
            </a:xfrm>
            <a:prstGeom prst="rect">
              <a:avLst/>
            </a:prstGeom>
            <a:solidFill>
              <a:srgbClr val="92D050"/>
            </a:solidFill>
            <a:ln w="12700" cap="flat" cmpd="sng" algn="ctr">
              <a:noFill/>
              <a:prstDash val="dash"/>
            </a:ln>
            <a:effectLst/>
          </p:spPr>
          <p:txBody>
            <a:bodyPr rtlCol="0" anchor="ctr"/>
            <a:lstStyle/>
            <a:p>
              <a:pPr algn="ctr" defTabSz="1219139" fontAlgn="auto">
                <a:spcBef>
                  <a:spcPts val="0"/>
                </a:spcBef>
                <a:spcAft>
                  <a:spcPts val="0"/>
                </a:spcAft>
                <a:buNone/>
              </a:pPr>
              <a:endParaRPr lang="zh-CN" altLang="en-US" sz="1867" b="1" kern="0">
                <a:latin typeface="微软雅黑" pitchFamily="34" charset="-122"/>
                <a:ea typeface="微软雅黑" pitchFamily="34" charset="-122"/>
              </a:endParaRPr>
            </a:p>
          </p:txBody>
        </p:sp>
        <p:pic>
          <p:nvPicPr>
            <p:cNvPr id="47" name="图片 46">
              <a:extLst>
                <a:ext uri="{FF2B5EF4-FFF2-40B4-BE49-F238E27FC236}">
                  <a16:creationId xmlns:a16="http://schemas.microsoft.com/office/drawing/2014/main" id="{C440AF40-0897-4A27-B18F-0D8164C1405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8531547" y="3407309"/>
              <a:ext cx="329164" cy="395737"/>
            </a:xfrm>
            <a:prstGeom prst="rect">
              <a:avLst/>
            </a:prstGeom>
          </p:spPr>
        </p:pic>
        <p:sp>
          <p:nvSpPr>
            <p:cNvPr id="49" name="任意多边形: 形状 48">
              <a:extLst>
                <a:ext uri="{FF2B5EF4-FFF2-40B4-BE49-F238E27FC236}">
                  <a16:creationId xmlns:a16="http://schemas.microsoft.com/office/drawing/2014/main" id="{765F6BA7-2268-464C-9E21-28906F3DBECE}"/>
                </a:ext>
              </a:extLst>
            </p:cNvPr>
            <p:cNvSpPr/>
            <p:nvPr/>
          </p:nvSpPr>
          <p:spPr>
            <a:xfrm>
              <a:off x="8281574" y="3633569"/>
              <a:ext cx="228600" cy="141738"/>
            </a:xfrm>
            <a:custGeom>
              <a:avLst/>
              <a:gdLst>
                <a:gd name="connsiteX0" fmla="*/ 196 w 140306"/>
                <a:gd name="connsiteY0" fmla="*/ 110613 h 110613"/>
                <a:gd name="connsiteX1" fmla="*/ 22319 w 140306"/>
                <a:gd name="connsiteY1" fmla="*/ 58994 h 110613"/>
                <a:gd name="connsiteX2" fmla="*/ 140306 w 140306"/>
                <a:gd name="connsiteY2" fmla="*/ 0 h 110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40306" h="110613">
                  <a:moveTo>
                    <a:pt x="196" y="110613"/>
                  </a:moveTo>
                  <a:cubicBezTo>
                    <a:pt x="-419" y="94021"/>
                    <a:pt x="-1033" y="77429"/>
                    <a:pt x="22319" y="58994"/>
                  </a:cubicBezTo>
                  <a:cubicBezTo>
                    <a:pt x="45671" y="40559"/>
                    <a:pt x="92988" y="20279"/>
                    <a:pt x="140306" y="0"/>
                  </a:cubicBezTo>
                </a:path>
              </a:pathLst>
            </a:custGeom>
            <a:noFill/>
            <a:ln w="12700" cap="flat" cmpd="sng" algn="ctr">
              <a:solidFill>
                <a:srgbClr val="92D050"/>
              </a:solidFill>
              <a:prstDash val="solid"/>
              <a:headEnd type="none" w="med" len="med"/>
              <a:tailEnd type="arrow" w="med" len="med"/>
            </a:ln>
            <a:effectLst/>
          </p:spPr>
          <p:txBody>
            <a:bodyPr rtlCol="0" anchor="ctr"/>
            <a:lstStyle/>
            <a:p>
              <a:pPr algn="ctr">
                <a:buNone/>
              </a:pPr>
              <a:endParaRPr lang="zh-CN" altLang="en-US" sz="3733" dirty="0"/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502D6593-3627-42C8-8290-F6212DAA2434}"/>
                </a:ext>
              </a:extLst>
            </p:cNvPr>
            <p:cNvSpPr txBox="1"/>
            <p:nvPr/>
          </p:nvSpPr>
          <p:spPr>
            <a:xfrm>
              <a:off x="8367966" y="3259201"/>
              <a:ext cx="785953" cy="17692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933" dirty="0">
                  <a:solidFill>
                    <a:srgbClr val="000099"/>
                  </a:solidFill>
                </a:rPr>
                <a:t>第</a:t>
              </a:r>
              <a:r>
                <a:rPr lang="en-US" altLang="zh-CN" sz="933" dirty="0">
                  <a:solidFill>
                    <a:srgbClr val="000099"/>
                  </a:solidFill>
                </a:rPr>
                <a:t>k</a:t>
              </a:r>
              <a:r>
                <a:rPr lang="zh-CN" altLang="en-US" sz="933" dirty="0">
                  <a:solidFill>
                    <a:srgbClr val="000099"/>
                  </a:solidFill>
                </a:rPr>
                <a:t>个特征脸</a:t>
              </a:r>
            </a:p>
          </p:txBody>
        </p:sp>
      </p:grpSp>
      <p:pic>
        <p:nvPicPr>
          <p:cNvPr id="38" name="图片 37">
            <a:extLst>
              <a:ext uri="{FF2B5EF4-FFF2-40B4-BE49-F238E27FC236}">
                <a16:creationId xmlns:a16="http://schemas.microsoft.com/office/drawing/2014/main" id="{5D15B4E6-AA89-4578-B6B6-62447FD26F8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891434" y="1200133"/>
            <a:ext cx="2586181" cy="496455"/>
          </a:xfrm>
          <a:prstGeom prst="rect">
            <a:avLst/>
          </a:prstGeom>
        </p:spPr>
      </p:pic>
      <p:sp>
        <p:nvSpPr>
          <p:cNvPr id="39" name="矩形 38">
            <a:extLst>
              <a:ext uri="{FF2B5EF4-FFF2-40B4-BE49-F238E27FC236}">
                <a16:creationId xmlns:a16="http://schemas.microsoft.com/office/drawing/2014/main" id="{D0514F25-20A1-48B5-B255-5523D70D4AA9}"/>
              </a:ext>
            </a:extLst>
          </p:cNvPr>
          <p:cNvSpPr/>
          <p:nvPr/>
        </p:nvSpPr>
        <p:spPr>
          <a:xfrm>
            <a:off x="391535" y="1220757"/>
            <a:ext cx="158408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SVD</a:t>
            </a: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降维：</a:t>
            </a:r>
            <a:endParaRPr lang="zh-CN" altLang="en-US" sz="2133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E999CA-A713-460C-9A37-93B304F0540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6611" y="1494616"/>
            <a:ext cx="3625764" cy="1072353"/>
          </a:xfrm>
          <a:prstGeom prst="rect">
            <a:avLst/>
          </a:prstGeom>
        </p:spPr>
      </p:pic>
      <p:sp>
        <p:nvSpPr>
          <p:cNvPr id="45" name="矩形 44">
            <a:extLst>
              <a:ext uri="{FF2B5EF4-FFF2-40B4-BE49-F238E27FC236}">
                <a16:creationId xmlns:a16="http://schemas.microsoft.com/office/drawing/2014/main" id="{E50E2901-D630-4774-8661-1DD1BCA1496D}"/>
              </a:ext>
            </a:extLst>
          </p:cNvPr>
          <p:cNvSpPr/>
          <p:nvPr/>
        </p:nvSpPr>
        <p:spPr>
          <a:xfrm>
            <a:off x="240670" y="1189027"/>
            <a:ext cx="6157161" cy="2964636"/>
          </a:xfrm>
          <a:prstGeom prst="rect">
            <a:avLst/>
          </a:prstGeom>
          <a:noFill/>
          <a:ln w="1270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矩形 51">
            <a:extLst>
              <a:ext uri="{FF2B5EF4-FFF2-40B4-BE49-F238E27FC236}">
                <a16:creationId xmlns:a16="http://schemas.microsoft.com/office/drawing/2014/main" id="{55CC433B-74FF-4590-B9A8-0CBEF3E9A44D}"/>
              </a:ext>
            </a:extLst>
          </p:cNvPr>
          <p:cNvSpPr/>
          <p:nvPr/>
        </p:nvSpPr>
        <p:spPr>
          <a:xfrm>
            <a:off x="6716613" y="1124748"/>
            <a:ext cx="1526380" cy="379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1867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</a:t>
            </a:r>
            <a:r>
              <a:rPr lang="en-US" altLang="zh-CN" sz="1867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867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个特征脸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38131C-AA62-4ED0-BAD6-55A3E2C21B8E}"/>
                  </a:ext>
                </a:extLst>
              </p:cNvPr>
              <p:cNvSpPr/>
              <p:nvPr/>
            </p:nvSpPr>
            <p:spPr>
              <a:xfrm>
                <a:off x="6558118" y="3451620"/>
                <a:ext cx="5394537" cy="6680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zh-CN" altLang="en-US" sz="1867" dirty="0">
                    <a:ea typeface="微软雅黑" panose="020B0503020204020204" pitchFamily="34" charset="-122"/>
                  </a:rPr>
                  <a:t>投影</a:t>
                </a:r>
                <a14:m>
                  <m:oMath xmlns:m="http://schemas.openxmlformats.org/officeDocument/2006/math">
                    <m:r>
                      <a:rPr lang="zh-CN" altLang="en-US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矩阵</m:t>
                    </m:r>
                    <m:r>
                      <a:rPr lang="en-US" altLang="zh-CN" sz="1867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𝑉</m:t>
                    </m:r>
                  </m:oMath>
                </a14:m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记录了数据分布的主要特征方向 </a:t>
                </a:r>
                <a:r>
                  <a:rPr lang="en-US" altLang="zh-CN" sz="1867" dirty="0">
                    <a:latin typeface="微软雅黑" panose="020B0503020204020204" pitchFamily="34" charset="-122"/>
                    <a:ea typeface="微软雅黑" panose="020B0503020204020204" pitchFamily="34" charset="-122"/>
                    <a:sym typeface="Wingdings" panose="05000000000000000000" pitchFamily="2" charset="2"/>
                  </a:rPr>
                  <a:t>   </a:t>
                </a:r>
                <a:r>
                  <a:rPr lang="zh-CN" altLang="en-US" sz="1867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大奇异值的特征脸捕捉了人脸变化的主要模式</a:t>
                </a:r>
                <a:endParaRPr lang="zh-CN" altLang="en-US" sz="1867" dirty="0"/>
              </a:p>
            </p:txBody>
          </p:sp>
        </mc:Choice>
        <mc:Fallback xmlns=""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4338131C-AA62-4ED0-BAD6-55A3E2C21B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58118" y="3451620"/>
                <a:ext cx="5394537" cy="668068"/>
              </a:xfrm>
              <a:prstGeom prst="rect">
                <a:avLst/>
              </a:prstGeom>
              <a:blipFill>
                <a:blip r:embed="rId15"/>
                <a:stretch>
                  <a:fillRect l="-1017" t="-4545" r="-113" b="-136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3" name="图片 52">
            <a:extLst>
              <a:ext uri="{FF2B5EF4-FFF2-40B4-BE49-F238E27FC236}">
                <a16:creationId xmlns:a16="http://schemas.microsoft.com/office/drawing/2014/main" id="{F293A909-2450-442A-B1B6-7EBC22081A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1138" y="4773151"/>
            <a:ext cx="774863" cy="95012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A7D3DAE-DB7F-4A71-8613-52AB02EE62F1}"/>
                  </a:ext>
                </a:extLst>
              </p:cNvPr>
              <p:cNvSpPr txBox="1"/>
              <p:nvPr/>
            </p:nvSpPr>
            <p:spPr>
              <a:xfrm>
                <a:off x="431371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zh-CN" altLang="en-US" sz="37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A7D3DAE-DB7F-4A71-8613-52AB02EE62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1371" y="5692609"/>
                <a:ext cx="1152128" cy="666786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6D5B67-E807-4172-B63E-5B7F5394CE9B}"/>
                  </a:ext>
                </a:extLst>
              </p:cNvPr>
              <p:cNvSpPr txBox="1"/>
              <p:nvPr/>
            </p:nvSpPr>
            <p:spPr>
              <a:xfrm>
                <a:off x="1074463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3" i="1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A6D5B67-E807-4172-B63E-5B7F5394CE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4463" y="5093873"/>
                <a:ext cx="1152128" cy="666786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11DAE2-BDCD-4488-B0DB-9E3CBFBADDEA}"/>
                  </a:ext>
                </a:extLst>
              </p:cNvPr>
              <p:cNvSpPr txBox="1"/>
              <p:nvPr/>
            </p:nvSpPr>
            <p:spPr>
              <a:xfrm>
                <a:off x="1637132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37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733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3733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9811DAE2-BDCD-4488-B0DB-9E3CBFBADD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7132" y="5093873"/>
                <a:ext cx="1152128" cy="666786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4" name="图片 23">
            <a:extLst>
              <a:ext uri="{FF2B5EF4-FFF2-40B4-BE49-F238E27FC236}">
                <a16:creationId xmlns:a16="http://schemas.microsoft.com/office/drawing/2014/main" id="{0A0404AC-20BC-4E93-8A72-7D364F9CE33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634425" y="4784663"/>
            <a:ext cx="798555" cy="97700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596B193-C34C-4529-A1E2-EA12D2B0AA14}"/>
                  </a:ext>
                </a:extLst>
              </p:cNvPr>
              <p:cNvSpPr txBox="1"/>
              <p:nvPr/>
            </p:nvSpPr>
            <p:spPr>
              <a:xfrm>
                <a:off x="4271797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3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b>
                              <m:r>
                                <a:rPr lang="en-US" altLang="zh-CN" sz="3733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sub>
                          </m:sSub>
                          <m:r>
                            <a:rPr lang="en-US" altLang="zh-CN" sz="3733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3733" i="1">
                              <a:latin typeface="Cambria Math" panose="02040503050406030204" pitchFamily="18" charset="0"/>
                            </a:rPr>
                            <m:t>𝑖𝑟</m:t>
                          </m:r>
                        </m:sub>
                      </m:sSub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2596B193-C34C-4529-A1E2-EA12D2B0AA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71797" y="5093873"/>
                <a:ext cx="1152128" cy="666786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A7D179B-6B86-4E69-98F9-C5C47D165510}"/>
                  </a:ext>
                </a:extLst>
              </p:cNvPr>
              <p:cNvSpPr txBox="1"/>
              <p:nvPr/>
            </p:nvSpPr>
            <p:spPr>
              <a:xfrm>
                <a:off x="2463659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37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5A7D179B-6B86-4E69-98F9-C5C47D1655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63659" y="5692609"/>
                <a:ext cx="1152128" cy="666786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EE93189-84FE-4355-9281-AB7A24B655ED}"/>
                  </a:ext>
                </a:extLst>
              </p:cNvPr>
              <p:cNvSpPr txBox="1"/>
              <p:nvPr/>
            </p:nvSpPr>
            <p:spPr>
              <a:xfrm>
                <a:off x="3023659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3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2EE93189-84FE-4355-9281-AB7A24B655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23659" y="5093873"/>
                <a:ext cx="1152128" cy="666786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55DE7DC-BA11-41B7-ABFA-0D51F8EAD470}"/>
                  </a:ext>
                </a:extLst>
              </p:cNvPr>
              <p:cNvSpPr txBox="1"/>
              <p:nvPr/>
            </p:nvSpPr>
            <p:spPr>
              <a:xfrm>
                <a:off x="3735035" y="5093873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3" i="1">
                          <a:latin typeface="Cambria Math" panose="02040503050406030204" pitchFamily="18" charset="0"/>
                        </a:rPr>
                        <m:t>+</m:t>
                      </m:r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D55DE7DC-BA11-41B7-ABFA-0D51F8EAD4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5035" y="5093873"/>
                <a:ext cx="1152128" cy="666786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FC1DF1-9014-4E14-BF25-C50BA343D7AF}"/>
                  </a:ext>
                </a:extLst>
              </p:cNvPr>
              <p:cNvSpPr txBox="1"/>
              <p:nvPr/>
            </p:nvSpPr>
            <p:spPr>
              <a:xfrm>
                <a:off x="3695737" y="5093873"/>
                <a:ext cx="541881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733" i="1"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3733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61FC1DF1-9014-4E14-BF25-C50BA343D7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737" y="5093873"/>
                <a:ext cx="541881" cy="666786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5" name="图片 24">
            <a:extLst>
              <a:ext uri="{FF2B5EF4-FFF2-40B4-BE49-F238E27FC236}">
                <a16:creationId xmlns:a16="http://schemas.microsoft.com/office/drawing/2014/main" id="{272A4A9C-C3BF-44B3-9DF0-3B3BEDF11C8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334026" y="4790525"/>
            <a:ext cx="761977" cy="90917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7ED8938-6DDB-4A81-8CC8-C7CC66E319C6}"/>
                  </a:ext>
                </a:extLst>
              </p:cNvPr>
              <p:cNvSpPr txBox="1"/>
              <p:nvPr/>
            </p:nvSpPr>
            <p:spPr>
              <a:xfrm>
                <a:off x="5135893" y="5692609"/>
                <a:ext cx="1152128" cy="6667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37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𝑟</m:t>
                          </m:r>
                        </m:sub>
                      </m:sSub>
                    </m:oMath>
                  </m:oMathPara>
                </a14:m>
                <a:endParaRPr lang="zh-CN" altLang="en-US" sz="37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B7ED8938-6DDB-4A81-8CC8-C7CC66E319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35893" y="5692609"/>
                <a:ext cx="1152128" cy="666786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2" name="图片 61">
            <a:extLst>
              <a:ext uri="{FF2B5EF4-FFF2-40B4-BE49-F238E27FC236}">
                <a16:creationId xmlns:a16="http://schemas.microsoft.com/office/drawing/2014/main" id="{4334B68E-4AA5-441A-9066-50C23CFD3EF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10367" y="4211266"/>
            <a:ext cx="774863" cy="950127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3B8185D0-26EF-4B8E-940C-34523303263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699327" y="5234323"/>
            <a:ext cx="860260" cy="1046647"/>
          </a:xfrm>
          <a:prstGeom prst="rect">
            <a:avLst/>
          </a:prstGeom>
        </p:spPr>
      </p:pic>
      <p:pic>
        <p:nvPicPr>
          <p:cNvPr id="37" name="图片 36">
            <a:extLst>
              <a:ext uri="{FF2B5EF4-FFF2-40B4-BE49-F238E27FC236}">
                <a16:creationId xmlns:a16="http://schemas.microsoft.com/office/drawing/2014/main" id="{42C27973-BA33-4B58-9864-7D142439FF00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7602591" y="5252239"/>
            <a:ext cx="845924" cy="1010805"/>
          </a:xfrm>
          <a:prstGeom prst="rect">
            <a:avLst/>
          </a:prstGeom>
        </p:spPr>
      </p:pic>
      <p:pic>
        <p:nvPicPr>
          <p:cNvPr id="63" name="图片 62">
            <a:extLst>
              <a:ext uri="{FF2B5EF4-FFF2-40B4-BE49-F238E27FC236}">
                <a16:creationId xmlns:a16="http://schemas.microsoft.com/office/drawing/2014/main" id="{9671ECD4-6E66-4633-9371-38EA31AC3082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8491521" y="5259411"/>
            <a:ext cx="824415" cy="996468"/>
          </a:xfrm>
          <a:prstGeom prst="rect">
            <a:avLst/>
          </a:prstGeom>
        </p:spPr>
      </p:pic>
      <p:pic>
        <p:nvPicPr>
          <p:cNvPr id="64" name="图片 63">
            <a:extLst>
              <a:ext uri="{FF2B5EF4-FFF2-40B4-BE49-F238E27FC236}">
                <a16:creationId xmlns:a16="http://schemas.microsoft.com/office/drawing/2014/main" id="{CE4E84E9-5FDF-4578-B111-0B1A6B48D714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9358939" y="5266583"/>
            <a:ext cx="810079" cy="982127"/>
          </a:xfrm>
          <a:prstGeom prst="rect">
            <a:avLst/>
          </a:prstGeom>
        </p:spPr>
      </p:pic>
      <p:pic>
        <p:nvPicPr>
          <p:cNvPr id="65" name="图片 64">
            <a:extLst>
              <a:ext uri="{FF2B5EF4-FFF2-40B4-BE49-F238E27FC236}">
                <a16:creationId xmlns:a16="http://schemas.microsoft.com/office/drawing/2014/main" id="{C0BB89C5-C224-4C85-89E9-964B1E5634B6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12022" y="5262998"/>
            <a:ext cx="810079" cy="98929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E6CF40B3-304B-400C-AA2D-A8C75C90D5EC}"/>
              </a:ext>
            </a:extLst>
          </p:cNvPr>
          <p:cNvSpPr txBox="1"/>
          <p:nvPr/>
        </p:nvSpPr>
        <p:spPr>
          <a:xfrm>
            <a:off x="7440149" y="4460625"/>
            <a:ext cx="1152128" cy="4205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133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原图</a:t>
            </a:r>
          </a:p>
        </p:txBody>
      </p:sp>
      <p:sp>
        <p:nvSpPr>
          <p:cNvPr id="70" name="文本框 69">
            <a:extLst>
              <a:ext uri="{FF2B5EF4-FFF2-40B4-BE49-F238E27FC236}">
                <a16:creationId xmlns:a16="http://schemas.microsoft.com/office/drawing/2014/main" id="{5CF1472E-4245-4596-AF47-0EB58B60DCE1}"/>
              </a:ext>
            </a:extLst>
          </p:cNvPr>
          <p:cNvSpPr txBox="1"/>
          <p:nvPr/>
        </p:nvSpPr>
        <p:spPr>
          <a:xfrm>
            <a:off x="10896533" y="5416871"/>
            <a:ext cx="1152128" cy="7487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2133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重构后图像</a:t>
            </a: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755EF765-131D-4435-85C9-C4CD723E6525}"/>
              </a:ext>
            </a:extLst>
          </p:cNvPr>
          <p:cNvSpPr txBox="1"/>
          <p:nvPr/>
        </p:nvSpPr>
        <p:spPr>
          <a:xfrm>
            <a:off x="7602593" y="6480834"/>
            <a:ext cx="2650092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zh-CN" altLang="en-US" sz="1401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主成分数量</a:t>
            </a: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D7DC7002-3A73-4C11-96FA-E5B735F8FCE9}"/>
              </a:ext>
            </a:extLst>
          </p:cNvPr>
          <p:cNvSpPr txBox="1"/>
          <p:nvPr/>
        </p:nvSpPr>
        <p:spPr>
          <a:xfrm>
            <a:off x="6705075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400</a:t>
            </a:r>
            <a:endParaRPr lang="zh-CN" altLang="en-US" sz="140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ECF4E494-3CB5-4126-A8DF-ACE767EF5F15}"/>
              </a:ext>
            </a:extLst>
          </p:cNvPr>
          <p:cNvSpPr txBox="1"/>
          <p:nvPr/>
        </p:nvSpPr>
        <p:spPr>
          <a:xfrm>
            <a:off x="7581813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</a:t>
            </a:r>
            <a:endParaRPr lang="zh-CN" altLang="en-US" sz="140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文本框 74">
            <a:extLst>
              <a:ext uri="{FF2B5EF4-FFF2-40B4-BE49-F238E27FC236}">
                <a16:creationId xmlns:a16="http://schemas.microsoft.com/office/drawing/2014/main" id="{2F9D67B4-96F9-44DF-95E4-67168895C6D0}"/>
              </a:ext>
            </a:extLst>
          </p:cNvPr>
          <p:cNvSpPr txBox="1"/>
          <p:nvPr/>
        </p:nvSpPr>
        <p:spPr>
          <a:xfrm>
            <a:off x="8458549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endParaRPr lang="zh-CN" altLang="en-US" sz="140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E8D4D7FF-8C58-4E4F-867F-D221155EEDC5}"/>
              </a:ext>
            </a:extLst>
          </p:cNvPr>
          <p:cNvSpPr txBox="1"/>
          <p:nvPr/>
        </p:nvSpPr>
        <p:spPr>
          <a:xfrm>
            <a:off x="9335287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endParaRPr lang="zh-CN" altLang="en-US" sz="140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文本框 76">
            <a:extLst>
              <a:ext uri="{FF2B5EF4-FFF2-40B4-BE49-F238E27FC236}">
                <a16:creationId xmlns:a16="http://schemas.microsoft.com/office/drawing/2014/main" id="{C53E7413-61C8-4629-A331-20C6C98005E6}"/>
              </a:ext>
            </a:extLst>
          </p:cNvPr>
          <p:cNvSpPr txBox="1"/>
          <p:nvPr/>
        </p:nvSpPr>
        <p:spPr>
          <a:xfrm>
            <a:off x="10212023" y="6227313"/>
            <a:ext cx="794703" cy="307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140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</a:t>
            </a:r>
            <a:endParaRPr lang="zh-CN" altLang="en-US" sz="140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箭头连接符 6"/>
          <p:cNvCxnSpPr>
            <a:endCxn id="57" idx="1"/>
          </p:cNvCxnSpPr>
          <p:nvPr/>
        </p:nvCxnSpPr>
        <p:spPr>
          <a:xfrm>
            <a:off x="2351584" y="5586317"/>
            <a:ext cx="112075" cy="43968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/>
          <p:nvPr/>
        </p:nvCxnSpPr>
        <p:spPr>
          <a:xfrm flipH="1">
            <a:off x="1775521" y="5586317"/>
            <a:ext cx="203529" cy="434972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291151" y="6042646"/>
            <a:ext cx="9006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奇异值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1967542" y="5948954"/>
            <a:ext cx="10867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投影系数</a:t>
            </a:r>
          </a:p>
        </p:txBody>
      </p:sp>
    </p:spTree>
    <p:extLst>
      <p:ext uri="{BB962C8B-B14F-4D97-AF65-F5344CB8AC3E}">
        <p14:creationId xmlns:p14="http://schemas.microsoft.com/office/powerpoint/2010/main" val="769080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6" grpId="0"/>
      <p:bldP spid="70" grpId="0"/>
      <p:bldP spid="71" grpId="0"/>
      <p:bldP spid="72" grpId="0"/>
      <p:bldP spid="74" grpId="0"/>
      <p:bldP spid="75" grpId="0"/>
      <p:bldP spid="76" grpId="0"/>
      <p:bldP spid="77" grpId="0"/>
      <p:bldP spid="10" grpId="0"/>
      <p:bldP spid="6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7791" y="76200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261F8C76-231B-4D9C-A73F-9559013A6EAF}"/>
              </a:ext>
            </a:extLst>
          </p:cNvPr>
          <p:cNvSpPr/>
          <p:nvPr/>
        </p:nvSpPr>
        <p:spPr>
          <a:xfrm>
            <a:off x="143339" y="1220755"/>
            <a:ext cx="5760640" cy="1874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None/>
            </a:pPr>
            <a:r>
              <a:rPr lang="zh-CN" altLang="en-US" sz="2133" b="1" dirty="0">
                <a:solidFill>
                  <a:srgbClr val="000099"/>
                </a:solidFill>
                <a:ea typeface="微软雅黑" panose="020B0503020204020204" pitchFamily="34" charset="-122"/>
              </a:rPr>
              <a:t>     矩阵秩的定义</a:t>
            </a:r>
            <a:endParaRPr lang="en-US" altLang="zh-CN" sz="2133" b="1" dirty="0">
              <a:solidFill>
                <a:srgbClr val="000099"/>
              </a:solidFill>
              <a:ea typeface="微软雅黑" panose="020B0503020204020204" pitchFamily="34" charset="-122"/>
            </a:endParaRPr>
          </a:p>
          <a:p>
            <a:pPr marL="342900" indent="-342900">
              <a:spcBef>
                <a:spcPts val="667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133" b="1" dirty="0">
                <a:ea typeface="微软雅黑" panose="020B0503020204020204" pitchFamily="34" charset="-122"/>
              </a:rPr>
              <a:t>线性方程组的角度</a:t>
            </a:r>
            <a:r>
              <a:rPr lang="zh-CN" altLang="en-US" sz="2133" dirty="0">
                <a:ea typeface="微软雅黑" panose="020B0503020204020204" pitchFamily="34" charset="-122"/>
              </a:rPr>
              <a:t>：度量矩阵行列之间的相关性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3" dirty="0">
                <a:ea typeface="微软雅黑" panose="020B0503020204020204" pitchFamily="34" charset="-122"/>
              </a:rPr>
              <a:t>如果矩阵的各行或列是线性无关的，    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</a:rPr>
              <a:t>         </a:t>
            </a:r>
            <a:r>
              <a:rPr lang="zh-CN" altLang="en-US" sz="2133" dirty="0">
                <a:ea typeface="微软雅黑" panose="020B0503020204020204" pitchFamily="34" charset="-122"/>
              </a:rPr>
              <a:t>矩阵就是满秩的，也就是秩等于行数</a:t>
            </a:r>
            <a:endParaRPr lang="zh-CN" altLang="en-US" sz="2133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77E7EF3-523F-4B7D-AAC3-15A8CBF123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917" y="2907788"/>
            <a:ext cx="3936439" cy="2100345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34F959BD-23BD-437B-B112-C4283E1F275B}"/>
              </a:ext>
            </a:extLst>
          </p:cNvPr>
          <p:cNvSpPr/>
          <p:nvPr/>
        </p:nvSpPr>
        <p:spPr>
          <a:xfrm>
            <a:off x="143339" y="3138259"/>
            <a:ext cx="5760640" cy="3200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8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133" b="1" dirty="0">
                <a:ea typeface="微软雅黑" panose="020B0503020204020204" pitchFamily="34" charset="-122"/>
              </a:rPr>
              <a:t>数据点分布的角度：</a:t>
            </a:r>
            <a:r>
              <a:rPr lang="zh-CN" altLang="en-US" sz="2133" dirty="0">
                <a:ea typeface="微软雅黑" panose="020B0503020204020204" pitchFamily="34" charset="-122"/>
              </a:rPr>
              <a:t>表示数据需要的最小的基的数量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数据分布模式越容易被捕捉，秩就越小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 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数据冗余度越大，需要的基就越少，   </a:t>
            </a:r>
            <a:endParaRPr lang="en-US" altLang="zh-CN" sz="2133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3" dirty="0">
                <a:ea typeface="微软雅黑" panose="020B0503020204020204" pitchFamily="34" charset="-122"/>
              </a:rPr>
              <a:t>秩越小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</a:rPr>
              <a:t>     </a:t>
            </a: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若矩阵表达的是结构化信息，如图像、</a:t>
            </a:r>
            <a:endParaRPr lang="en-US" altLang="zh-CN" sz="2133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用户</a:t>
            </a: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-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物品表等，各行之间存在一定相关</a:t>
            </a:r>
            <a:endParaRPr lang="en-US" altLang="zh-CN" sz="2133" dirty="0"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  <a:sym typeface="Wingdings" panose="05000000000000000000" pitchFamily="2" charset="2"/>
              </a:rPr>
              <a:t>         </a:t>
            </a:r>
            <a:r>
              <a:rPr lang="zh-CN" altLang="en-US" sz="2133" dirty="0">
                <a:ea typeface="微软雅黑" panose="020B0503020204020204" pitchFamily="34" charset="-122"/>
                <a:sym typeface="Wingdings" panose="05000000000000000000" pitchFamily="2" charset="2"/>
              </a:rPr>
              <a:t>性，一般是低秩的</a:t>
            </a:r>
            <a:endParaRPr lang="zh-CN" altLang="en-US" sz="2133" dirty="0"/>
          </a:p>
          <a:p>
            <a:pPr>
              <a:spcBef>
                <a:spcPts val="0"/>
              </a:spcBef>
              <a:buNone/>
            </a:pPr>
            <a:endParaRPr lang="zh-CN" altLang="en-US" sz="2133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1675A90-1C56-4ABD-920D-8F736C4F13BE}"/>
              </a:ext>
            </a:extLst>
          </p:cNvPr>
          <p:cNvSpPr/>
          <p:nvPr/>
        </p:nvSpPr>
        <p:spPr>
          <a:xfrm>
            <a:off x="8688288" y="1196044"/>
            <a:ext cx="1536171" cy="1536171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79DBFBF-25DC-4F2D-A30C-5AE67685F3FF}"/>
              </a:ext>
            </a:extLst>
          </p:cNvPr>
          <p:cNvCxnSpPr/>
          <p:nvPr/>
        </p:nvCxnSpPr>
        <p:spPr>
          <a:xfrm flipV="1">
            <a:off x="9072331" y="1580087"/>
            <a:ext cx="768085" cy="768085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B20D2ADE-55A7-46A4-873F-1BDE8CC95B18}"/>
              </a:ext>
            </a:extLst>
          </p:cNvPr>
          <p:cNvCxnSpPr>
            <a:cxnSpLocks/>
          </p:cNvCxnSpPr>
          <p:nvPr/>
        </p:nvCxnSpPr>
        <p:spPr>
          <a:xfrm rot="5400000" flipV="1">
            <a:off x="9072331" y="1590228"/>
            <a:ext cx="768085" cy="768085"/>
          </a:xfrm>
          <a:prstGeom prst="line">
            <a:avLst/>
          </a:pr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>
            <a:extLst>
              <a:ext uri="{FF2B5EF4-FFF2-40B4-BE49-F238E27FC236}">
                <a16:creationId xmlns:a16="http://schemas.microsoft.com/office/drawing/2014/main" id="{2E29C448-32BC-4002-84EE-8A813FDA3157}"/>
              </a:ext>
            </a:extLst>
          </p:cNvPr>
          <p:cNvSpPr/>
          <p:nvPr/>
        </p:nvSpPr>
        <p:spPr>
          <a:xfrm>
            <a:off x="10320469" y="1196044"/>
            <a:ext cx="1536171" cy="1536171"/>
          </a:xfrm>
          <a:prstGeom prst="rect">
            <a:avLst/>
          </a:prstGeom>
          <a:noFill/>
          <a:ln w="6350" cap="flat" cmpd="sng" algn="ctr">
            <a:solidFill>
              <a:schemeClr val="tx1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17CD7A41-A070-4DC7-A596-DBB101B6DB42}"/>
              </a:ext>
            </a:extLst>
          </p:cNvPr>
          <p:cNvSpPr/>
          <p:nvPr/>
        </p:nvSpPr>
        <p:spPr>
          <a:xfrm>
            <a:off x="10493076" y="1386616"/>
            <a:ext cx="1126309" cy="1181497"/>
          </a:xfrm>
          <a:custGeom>
            <a:avLst/>
            <a:gdLst>
              <a:gd name="connsiteX0" fmla="*/ 0 w 844732"/>
              <a:gd name="connsiteY0" fmla="*/ 46821 h 886122"/>
              <a:gd name="connsiteX1" fmla="*/ 269966 w 844732"/>
              <a:gd name="connsiteY1" fmla="*/ 3279 h 886122"/>
              <a:gd name="connsiteX2" fmla="*/ 383177 w 844732"/>
              <a:gd name="connsiteY2" fmla="*/ 125199 h 886122"/>
              <a:gd name="connsiteX3" fmla="*/ 296092 w 844732"/>
              <a:gd name="connsiteY3" fmla="*/ 290661 h 886122"/>
              <a:gd name="connsiteX4" fmla="*/ 69669 w 844732"/>
              <a:gd name="connsiteY4" fmla="*/ 264536 h 886122"/>
              <a:gd name="connsiteX5" fmla="*/ 139337 w 844732"/>
              <a:gd name="connsiteY5" fmla="*/ 569336 h 886122"/>
              <a:gd name="connsiteX6" fmla="*/ 304800 w 844732"/>
              <a:gd name="connsiteY6" fmla="*/ 429999 h 886122"/>
              <a:gd name="connsiteX7" fmla="*/ 505097 w 844732"/>
              <a:gd name="connsiteY7" fmla="*/ 151324 h 886122"/>
              <a:gd name="connsiteX8" fmla="*/ 661852 w 844732"/>
              <a:gd name="connsiteY8" fmla="*/ 273244 h 886122"/>
              <a:gd name="connsiteX9" fmla="*/ 496389 w 844732"/>
              <a:gd name="connsiteY9" fmla="*/ 421290 h 886122"/>
              <a:gd name="connsiteX10" fmla="*/ 818606 w 844732"/>
              <a:gd name="connsiteY10" fmla="*/ 429999 h 886122"/>
              <a:gd name="connsiteX11" fmla="*/ 748937 w 844732"/>
              <a:gd name="connsiteY11" fmla="*/ 569336 h 886122"/>
              <a:gd name="connsiteX12" fmla="*/ 539932 w 844732"/>
              <a:gd name="connsiteY12" fmla="*/ 743507 h 886122"/>
              <a:gd name="connsiteX13" fmla="*/ 374469 w 844732"/>
              <a:gd name="connsiteY13" fmla="*/ 865427 h 886122"/>
              <a:gd name="connsiteX14" fmla="*/ 78377 w 844732"/>
              <a:gd name="connsiteY14" fmla="*/ 874136 h 886122"/>
              <a:gd name="connsiteX15" fmla="*/ 130629 w 844732"/>
              <a:gd name="connsiteY15" fmla="*/ 743507 h 886122"/>
              <a:gd name="connsiteX16" fmla="*/ 365760 w 844732"/>
              <a:gd name="connsiteY16" fmla="*/ 752216 h 886122"/>
              <a:gd name="connsiteX17" fmla="*/ 627017 w 844732"/>
              <a:gd name="connsiteY17" fmla="*/ 813176 h 886122"/>
              <a:gd name="connsiteX18" fmla="*/ 757646 w 844732"/>
              <a:gd name="connsiteY18" fmla="*/ 813176 h 886122"/>
              <a:gd name="connsiteX19" fmla="*/ 844732 w 844732"/>
              <a:gd name="connsiteY19" fmla="*/ 839301 h 8861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844732" h="886122">
                <a:moveTo>
                  <a:pt x="0" y="46821"/>
                </a:moveTo>
                <a:cubicBezTo>
                  <a:pt x="103051" y="18518"/>
                  <a:pt x="206103" y="-9784"/>
                  <a:pt x="269966" y="3279"/>
                </a:cubicBezTo>
                <a:cubicBezTo>
                  <a:pt x="333829" y="16342"/>
                  <a:pt x="378823" y="77302"/>
                  <a:pt x="383177" y="125199"/>
                </a:cubicBezTo>
                <a:cubicBezTo>
                  <a:pt x="387531" y="173096"/>
                  <a:pt x="348343" y="267438"/>
                  <a:pt x="296092" y="290661"/>
                </a:cubicBezTo>
                <a:cubicBezTo>
                  <a:pt x="243841" y="313884"/>
                  <a:pt x="95795" y="218090"/>
                  <a:pt x="69669" y="264536"/>
                </a:cubicBezTo>
                <a:cubicBezTo>
                  <a:pt x="43543" y="310982"/>
                  <a:pt x="100149" y="541759"/>
                  <a:pt x="139337" y="569336"/>
                </a:cubicBezTo>
                <a:cubicBezTo>
                  <a:pt x="178526" y="596913"/>
                  <a:pt x="243840" y="499668"/>
                  <a:pt x="304800" y="429999"/>
                </a:cubicBezTo>
                <a:cubicBezTo>
                  <a:pt x="365760" y="360330"/>
                  <a:pt x="445588" y="177450"/>
                  <a:pt x="505097" y="151324"/>
                </a:cubicBezTo>
                <a:cubicBezTo>
                  <a:pt x="564606" y="125198"/>
                  <a:pt x="663303" y="228250"/>
                  <a:pt x="661852" y="273244"/>
                </a:cubicBezTo>
                <a:cubicBezTo>
                  <a:pt x="660401" y="318238"/>
                  <a:pt x="470263" y="395164"/>
                  <a:pt x="496389" y="421290"/>
                </a:cubicBezTo>
                <a:cubicBezTo>
                  <a:pt x="522515" y="447416"/>
                  <a:pt x="776515" y="405325"/>
                  <a:pt x="818606" y="429999"/>
                </a:cubicBezTo>
                <a:cubicBezTo>
                  <a:pt x="860697" y="454673"/>
                  <a:pt x="795383" y="517085"/>
                  <a:pt x="748937" y="569336"/>
                </a:cubicBezTo>
                <a:cubicBezTo>
                  <a:pt x="702491" y="621587"/>
                  <a:pt x="602343" y="694159"/>
                  <a:pt x="539932" y="743507"/>
                </a:cubicBezTo>
                <a:cubicBezTo>
                  <a:pt x="477521" y="792855"/>
                  <a:pt x="451395" y="843656"/>
                  <a:pt x="374469" y="865427"/>
                </a:cubicBezTo>
                <a:cubicBezTo>
                  <a:pt x="297543" y="887198"/>
                  <a:pt x="119017" y="894456"/>
                  <a:pt x="78377" y="874136"/>
                </a:cubicBezTo>
                <a:cubicBezTo>
                  <a:pt x="37737" y="853816"/>
                  <a:pt x="82732" y="763827"/>
                  <a:pt x="130629" y="743507"/>
                </a:cubicBezTo>
                <a:cubicBezTo>
                  <a:pt x="178526" y="723187"/>
                  <a:pt x="283029" y="740605"/>
                  <a:pt x="365760" y="752216"/>
                </a:cubicBezTo>
                <a:cubicBezTo>
                  <a:pt x="448491" y="763827"/>
                  <a:pt x="561703" y="803016"/>
                  <a:pt x="627017" y="813176"/>
                </a:cubicBezTo>
                <a:cubicBezTo>
                  <a:pt x="692331" y="823336"/>
                  <a:pt x="721360" y="808822"/>
                  <a:pt x="757646" y="813176"/>
                </a:cubicBezTo>
                <a:cubicBezTo>
                  <a:pt x="793932" y="817530"/>
                  <a:pt x="819332" y="828415"/>
                  <a:pt x="844732" y="839301"/>
                </a:cubicBezTo>
              </a:path>
            </a:pathLst>
          </a:custGeom>
          <a:ln w="57150">
            <a:solidFill>
              <a:srgbClr val="0000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173638D-F962-480A-B8A1-DF373C642C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3984" y="5085425"/>
            <a:ext cx="1860857" cy="126124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1AF4245-41A5-4212-BE89-C8476C188E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7456" y="5083172"/>
            <a:ext cx="1860857" cy="126124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E1EEE8BC-CF9C-4117-845B-5C0C7982D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10928" y="5085756"/>
            <a:ext cx="1860857" cy="12612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DFDD77B-D565-49E8-B03F-F1C5869AE7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5040" y="5814940"/>
            <a:ext cx="623273" cy="47555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EFA125D3-0E56-4384-A1B5-73C131B027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75654" y="5702811"/>
            <a:ext cx="885335" cy="632967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7348229" y="1461759"/>
            <a:ext cx="1248139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67" dirty="0"/>
              <a:t>1, 2,  3</a:t>
            </a:r>
          </a:p>
          <a:p>
            <a:pPr>
              <a:buNone/>
            </a:pPr>
            <a:r>
              <a:rPr lang="en-US" altLang="zh-CN" sz="1867" dirty="0">
                <a:solidFill>
                  <a:srgbClr val="FF0000"/>
                </a:solidFill>
              </a:rPr>
              <a:t>?</a:t>
            </a:r>
            <a:r>
              <a:rPr lang="en-US" altLang="zh-CN" sz="1867" dirty="0"/>
              <a:t>, 6,  9</a:t>
            </a:r>
          </a:p>
          <a:p>
            <a:pPr>
              <a:buNone/>
            </a:pPr>
            <a:r>
              <a:rPr lang="en-US" altLang="zh-CN" sz="1867" dirty="0"/>
              <a:t>7,14, 21</a:t>
            </a:r>
            <a:endParaRPr lang="zh-CN" altLang="en-US" sz="1867" dirty="0"/>
          </a:p>
        </p:txBody>
      </p:sp>
      <p:sp>
        <p:nvSpPr>
          <p:cNvPr id="5" name="双括号 4"/>
          <p:cNvSpPr/>
          <p:nvPr/>
        </p:nvSpPr>
        <p:spPr>
          <a:xfrm>
            <a:off x="7326652" y="1545251"/>
            <a:ext cx="1052027" cy="81902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  <p:sp>
        <p:nvSpPr>
          <p:cNvPr id="21" name="文本框 20"/>
          <p:cNvSpPr txBox="1"/>
          <p:nvPr/>
        </p:nvSpPr>
        <p:spPr>
          <a:xfrm>
            <a:off x="6165572" y="1461759"/>
            <a:ext cx="1248139" cy="1069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867" dirty="0"/>
              <a:t>1, 5, 3</a:t>
            </a:r>
          </a:p>
          <a:p>
            <a:pPr>
              <a:buNone/>
            </a:pPr>
            <a:r>
              <a:rPr lang="en-US" altLang="zh-CN" sz="1867" dirty="0">
                <a:solidFill>
                  <a:srgbClr val="FF0000"/>
                </a:solidFill>
              </a:rPr>
              <a:t>?</a:t>
            </a:r>
            <a:r>
              <a:rPr lang="en-US" altLang="zh-CN" sz="1867" dirty="0"/>
              <a:t>, 6, 9</a:t>
            </a:r>
          </a:p>
          <a:p>
            <a:pPr>
              <a:buNone/>
            </a:pPr>
            <a:r>
              <a:rPr lang="en-US" altLang="zh-CN" sz="1867" dirty="0"/>
              <a:t>7, 3, 21</a:t>
            </a:r>
            <a:endParaRPr lang="zh-CN" altLang="en-US" sz="1867" dirty="0"/>
          </a:p>
        </p:txBody>
      </p:sp>
      <p:sp>
        <p:nvSpPr>
          <p:cNvPr id="22" name="双括号 21"/>
          <p:cNvSpPr/>
          <p:nvPr/>
        </p:nvSpPr>
        <p:spPr>
          <a:xfrm>
            <a:off x="6165578" y="1545251"/>
            <a:ext cx="949761" cy="819028"/>
          </a:xfrm>
          <a:prstGeom prst="bracketPair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>
              <a:buNone/>
            </a:pPr>
            <a:endParaRPr lang="zh-CN" altLang="en-US" sz="3733"/>
          </a:p>
        </p:txBody>
      </p:sp>
    </p:spTree>
    <p:extLst>
      <p:ext uri="{BB962C8B-B14F-4D97-AF65-F5344CB8AC3E}">
        <p14:creationId xmlns:p14="http://schemas.microsoft.com/office/powerpoint/2010/main" val="1226812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8" grpId="0" uiExpand="1" animBg="1"/>
      <p:bldP spid="12" grpId="0" uiExpand="1" animBg="1"/>
      <p:bldP spid="13" grpId="0" uiExpand="1" animBg="1"/>
      <p:bldP spid="19" grpId="0"/>
      <p:bldP spid="5" grpId="0" animBg="1"/>
      <p:bldP spid="21" grpId="0"/>
      <p:bldP spid="2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059" y="76200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1F8C76-231B-4D9C-A73F-9559013A6EAF}"/>
                  </a:ext>
                </a:extLst>
              </p:cNvPr>
              <p:cNvSpPr/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67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133" b="1" dirty="0">
                    <a:ea typeface="微软雅黑" panose="020B0503020204020204" pitchFamily="34" charset="-122"/>
                  </a:rPr>
                  <a:t>矩阵低秩近似</a:t>
                </a:r>
                <a:r>
                  <a:rPr lang="zh-CN" altLang="en-US" sz="2133" dirty="0">
                    <a:ea typeface="微软雅黑" panose="020B0503020204020204" pitchFamily="34" charset="-122"/>
                  </a:rPr>
                  <a:t>：</a:t>
                </a:r>
                <a:endParaRPr lang="en-US" altLang="zh-CN" sz="2133" dirty="0">
                  <a:ea typeface="微软雅黑" panose="020B0503020204020204" pitchFamily="34" charset="-122"/>
                </a:endParaRPr>
              </a:p>
              <a:p>
                <a:pPr>
                  <a:spcBef>
                    <a:spcPts val="667"/>
                  </a:spcBef>
                  <a:buNone/>
                </a:pPr>
                <a:r>
                  <a:rPr lang="en-US" altLang="zh-CN" sz="2133" dirty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2133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3" dirty="0"/>
              </a:p>
              <a:p>
                <a:pPr>
                  <a:spcBef>
                    <a:spcPts val="667"/>
                  </a:spcBef>
                  <a:buNone/>
                </a:pPr>
                <a:r>
                  <a:rPr lang="en-US" altLang="zh-CN" sz="2133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3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133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133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2133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sz="213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133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133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3" dirty="0"/>
              </a:p>
              <a:p>
                <a:pPr>
                  <a:spcBef>
                    <a:spcPts val="667"/>
                  </a:spcBef>
                  <a:buNone/>
                </a:pPr>
                <a:endParaRPr lang="zh-CN" altLang="en-US" sz="2133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1F8C76-231B-4D9C-A73F-9559013A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  <a:blipFill>
                <a:blip r:embed="rId3"/>
                <a:stretch>
                  <a:fillRect l="-635" t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4F959BD-23BD-437B-B112-C4283E1F275B}"/>
              </a:ext>
            </a:extLst>
          </p:cNvPr>
          <p:cNvSpPr/>
          <p:nvPr/>
        </p:nvSpPr>
        <p:spPr>
          <a:xfrm>
            <a:off x="143339" y="2684140"/>
            <a:ext cx="5760640" cy="216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8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2133" b="1" dirty="0">
                <a:ea typeface="微软雅黑" panose="020B0503020204020204" pitchFamily="34" charset="-122"/>
              </a:rPr>
              <a:t>低秩近似的意义：</a:t>
            </a:r>
            <a:endParaRPr lang="en-US" altLang="zh-CN" sz="2133" b="1" dirty="0">
              <a:ea typeface="微软雅黑" panose="020B0503020204020204" pitchFamily="34" charset="-122"/>
            </a:endParaRPr>
          </a:p>
          <a:p>
            <a:pPr marL="386980" lvl="1">
              <a:spcBef>
                <a:spcPts val="400"/>
              </a:spcBef>
              <a:buNone/>
            </a:pPr>
            <a:r>
              <a:rPr lang="zh-CN" altLang="en-US" sz="2133" dirty="0">
                <a:ea typeface="微软雅黑" panose="020B0503020204020204" pitchFamily="34" charset="-122"/>
              </a:rPr>
              <a:t>保留决定数据分布的最主要的模式</a:t>
            </a:r>
            <a:r>
              <a:rPr lang="en-US" altLang="zh-CN" sz="2133" dirty="0">
                <a:ea typeface="微软雅黑" panose="020B0503020204020204" pitchFamily="34" charset="-122"/>
              </a:rPr>
              <a:t>/</a:t>
            </a:r>
            <a:r>
              <a:rPr lang="zh-CN" altLang="en-US" sz="2133" dirty="0">
                <a:ea typeface="微软雅黑" panose="020B0503020204020204" pitchFamily="34" charset="-122"/>
              </a:rPr>
              <a:t>方向（其他可能是噪声或其他不关键信息）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 marL="386980" lvl="1">
              <a:spcBef>
                <a:spcPts val="400"/>
              </a:spcBef>
              <a:buNone/>
            </a:pPr>
            <a:r>
              <a:rPr lang="en-US" altLang="zh-CN" sz="2133" dirty="0">
                <a:solidFill>
                  <a:srgbClr val="C00000"/>
                </a:solidFill>
                <a:ea typeface="微软雅黑" panose="020B0503020204020204" pitchFamily="34" charset="-122"/>
              </a:rPr>
              <a:t>SVD</a:t>
            </a:r>
            <a:r>
              <a:rPr lang="zh-CN" altLang="en-US" sz="2133" dirty="0">
                <a:solidFill>
                  <a:srgbClr val="C00000"/>
                </a:solidFill>
                <a:ea typeface="微软雅黑" panose="020B0503020204020204" pitchFamily="34" charset="-122"/>
              </a:rPr>
              <a:t>的两个角度：数据降维用的是分解后的低维样本表示矩阵，低秩近似用的是重构后的矩阵</a:t>
            </a:r>
            <a:endParaRPr lang="en-US" altLang="zh-CN" sz="2133" dirty="0">
              <a:solidFill>
                <a:srgbClr val="C00000"/>
              </a:solidFill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64885-9A79-47FB-A53A-4EC08DE45740}"/>
              </a:ext>
            </a:extLst>
          </p:cNvPr>
          <p:cNvSpPr/>
          <p:nvPr/>
        </p:nvSpPr>
        <p:spPr>
          <a:xfrm>
            <a:off x="6224068" y="1220755"/>
            <a:ext cx="162095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矩阵填充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F7D7F87-1EFB-4B73-BC15-EF875D8B84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551" y="1892829"/>
            <a:ext cx="3463636" cy="1524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3E5431D-7212-46FF-8D81-43C90FDF35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86438" y="3670406"/>
            <a:ext cx="4610100" cy="158280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7B1DA61-1320-4025-A1DE-6083231D16DA}"/>
                  </a:ext>
                </a:extLst>
              </p:cNvPr>
              <p:cNvSpPr txBox="1"/>
              <p:nvPr/>
            </p:nvSpPr>
            <p:spPr>
              <a:xfrm>
                <a:off x="7225607" y="5541240"/>
                <a:ext cx="2722220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4,</m:t>
                          </m:r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𝐵𝑒𝑛</m:t>
                          </m:r>
                        </m:e>
                      </m:d>
                      <m:r>
                        <a:rPr lang="en-US" altLang="zh-CN" sz="213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en-US" altLang="zh-CN" sz="213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13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sz="2133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sz="2133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133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7B1DA61-1320-4025-A1DE-6083231D16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25607" y="5541240"/>
                <a:ext cx="2722220" cy="328231"/>
              </a:xfrm>
              <a:prstGeom prst="rect">
                <a:avLst/>
              </a:prstGeom>
              <a:blipFill>
                <a:blip r:embed="rId6"/>
                <a:stretch>
                  <a:fillRect b="-148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矩形 21">
            <a:extLst>
              <a:ext uri="{FF2B5EF4-FFF2-40B4-BE49-F238E27FC236}">
                <a16:creationId xmlns:a16="http://schemas.microsoft.com/office/drawing/2014/main" id="{63FC4430-3B90-4181-BB29-45C82EBBE903}"/>
              </a:ext>
            </a:extLst>
          </p:cNvPr>
          <p:cNvSpPr/>
          <p:nvPr/>
        </p:nvSpPr>
        <p:spPr>
          <a:xfrm>
            <a:off x="6286438" y="4593539"/>
            <a:ext cx="1414964" cy="216404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A3BD962-0CAB-40A7-81D7-8F65AA28A7C0}"/>
              </a:ext>
            </a:extLst>
          </p:cNvPr>
          <p:cNvSpPr/>
          <p:nvPr/>
        </p:nvSpPr>
        <p:spPr>
          <a:xfrm>
            <a:off x="7869665" y="3920577"/>
            <a:ext cx="1414964" cy="421899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5A5AFC9-E4A6-42A6-A9C4-17A9C7ADE432}"/>
              </a:ext>
            </a:extLst>
          </p:cNvPr>
          <p:cNvSpPr/>
          <p:nvPr/>
        </p:nvSpPr>
        <p:spPr>
          <a:xfrm>
            <a:off x="9481574" y="3911882"/>
            <a:ext cx="1414964" cy="216404"/>
          </a:xfrm>
          <a:prstGeom prst="rect">
            <a:avLst/>
          </a:prstGeom>
          <a:solidFill>
            <a:srgbClr val="FF0000">
              <a:alpha val="38039"/>
            </a:srgb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BF7D5E31-8CE0-4C39-AD54-2A8F7336A6AC}"/>
              </a:ext>
            </a:extLst>
          </p:cNvPr>
          <p:cNvSpPr/>
          <p:nvPr/>
        </p:nvSpPr>
        <p:spPr>
          <a:xfrm>
            <a:off x="6974349" y="2768542"/>
            <a:ext cx="669439" cy="19892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959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5" grpId="0" animBg="1"/>
      <p:bldP spid="21" grpId="0"/>
      <p:bldP spid="22" grpId="0" animBg="1"/>
      <p:bldP spid="23" grpId="0" animBg="1"/>
      <p:bldP spid="24" grpId="0" animBg="1"/>
      <p:bldP spid="2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0AF94838-D850-4148-81C2-9B920892A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4416"/>
            <a:ext cx="8688288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奇异值分解应用：低秩近似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1F8C76-231B-4D9C-A73F-9559013A6EAF}"/>
                  </a:ext>
                </a:extLst>
              </p:cNvPr>
              <p:cNvSpPr/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spcBef>
                    <a:spcPts val="667"/>
                  </a:spcBef>
                  <a:buClrTx/>
                  <a:buFont typeface="Wingdings" panose="05000000000000000000" pitchFamily="2" charset="2"/>
                  <a:buChar char="p"/>
                </a:pPr>
                <a:r>
                  <a:rPr lang="zh-CN" altLang="en-US" sz="2133" b="1" dirty="0">
                    <a:ea typeface="微软雅黑" panose="020B0503020204020204" pitchFamily="34" charset="-122"/>
                  </a:rPr>
                  <a:t>矩阵低秩近似</a:t>
                </a:r>
                <a:r>
                  <a:rPr lang="zh-CN" altLang="en-US" sz="2133" dirty="0">
                    <a:ea typeface="微软雅黑" panose="020B0503020204020204" pitchFamily="34" charset="-122"/>
                  </a:rPr>
                  <a:t>：</a:t>
                </a:r>
                <a:endParaRPr lang="en-US" altLang="zh-CN" sz="2133" dirty="0">
                  <a:ea typeface="微软雅黑" panose="020B0503020204020204" pitchFamily="34" charset="-122"/>
                </a:endParaRPr>
              </a:p>
              <a:p>
                <a:pPr>
                  <a:spcBef>
                    <a:spcPts val="667"/>
                  </a:spcBef>
                  <a:buNone/>
                </a:pPr>
                <a:r>
                  <a:rPr lang="en-US" altLang="zh-CN" sz="2133" dirty="0">
                    <a:ea typeface="微软雅黑" panose="020B0503020204020204" pitchFamily="34" charset="-122"/>
                  </a:rPr>
                  <a:t>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r>
                      <a:rPr lang="en-US" altLang="zh-CN" sz="2133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</m:sSub>
                    <m:sSubSup>
                      <m:sSubSup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en-US" altLang="zh-CN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𝑟𝑎𝑛𝑘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3" dirty="0"/>
              </a:p>
              <a:p>
                <a:pPr>
                  <a:spcBef>
                    <a:spcPts val="667"/>
                  </a:spcBef>
                  <a:buNone/>
                </a:pPr>
                <a:r>
                  <a:rPr lang="en-US" altLang="zh-CN" sz="2133" dirty="0"/>
                  <a:t> </a:t>
                </a:r>
                <a14:m>
                  <m:oMath xmlns:m="http://schemas.openxmlformats.org/officeDocument/2006/math">
                    <m:r>
                      <a:rPr lang="en-US" altLang="zh-CN" sz="2133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    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133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accPr>
                          <m:e>
                            <m:r>
                              <m:rPr>
                                <m:sty m:val="p"/>
                              </m:rPr>
                              <a:rPr lang="en-US" altLang="zh-CN" sz="2133" i="1" dirty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</m:acc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r>
                      <a:rPr lang="en-US" altLang="zh-CN" sz="2133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𝑈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𝑚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>
                      <m:sSub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l-GR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Σ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</m:sub>
                    </m:sSub>
                    <m:sSubSup>
                      <m:sSubSupPr>
                        <m:ctrlP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SupPr>
                      <m:e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𝑉</m:t>
                        </m:r>
                      </m:e>
                      <m:sub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𝑘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×</m:t>
                        </m:r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b>
                      <m:sup>
                        <m:r>
                          <a:rPr lang="en-US" altLang="zh-CN" sz="2133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𝑇</m:t>
                        </m:r>
                      </m:sup>
                    </m:sSubSup>
                  </m:oMath>
                </a14:m>
                <a:r>
                  <a:rPr lang="zh-CN" altLang="en-US" sz="2133" dirty="0"/>
                  <a:t>   </a:t>
                </a:r>
                <a14:m>
                  <m:oMath xmlns:m="http://schemas.openxmlformats.org/officeDocument/2006/math"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𝑟𝑎𝑛𝑘</m:t>
                    </m:r>
                    <m:d>
                      <m:dPr>
                        <m:ctrlPr>
                          <a:rPr lang="en-US" altLang="zh-CN" sz="2133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133" i="1" dirty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m:rPr>
                                <m:nor/>
                              </m:rPr>
                              <a:rPr lang="en-US" altLang="zh-CN" sz="2133" dirty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</m:acc>
                      </m:e>
                    </m:d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&lt;</m:t>
                    </m:r>
                    <m:r>
                      <a:rPr lang="en-US" altLang="zh-CN" sz="2133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133" dirty="0"/>
              </a:p>
              <a:p>
                <a:pPr>
                  <a:spcBef>
                    <a:spcPts val="667"/>
                  </a:spcBef>
                  <a:buNone/>
                </a:pPr>
                <a:endParaRPr lang="zh-CN" altLang="en-US" sz="2133" dirty="0"/>
              </a:p>
            </p:txBody>
          </p:sp>
        </mc:Choice>
        <mc:Fallback xmlns="">
          <p:sp>
            <p:nvSpPr>
              <p:cNvPr id="4" name="矩形 3">
                <a:extLst>
                  <a:ext uri="{FF2B5EF4-FFF2-40B4-BE49-F238E27FC236}">
                    <a16:creationId xmlns:a16="http://schemas.microsoft.com/office/drawing/2014/main" id="{261F8C76-231B-4D9C-A73F-9559013A6E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39" y="1220755"/>
                <a:ext cx="5760640" cy="1716817"/>
              </a:xfrm>
              <a:prstGeom prst="rect">
                <a:avLst/>
              </a:prstGeom>
              <a:blipFill>
                <a:blip r:embed="rId3"/>
                <a:stretch>
                  <a:fillRect l="-635" t="-17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矩形 6">
            <a:extLst>
              <a:ext uri="{FF2B5EF4-FFF2-40B4-BE49-F238E27FC236}">
                <a16:creationId xmlns:a16="http://schemas.microsoft.com/office/drawing/2014/main" id="{34F959BD-23BD-437B-B112-C4283E1F275B}"/>
              </a:ext>
            </a:extLst>
          </p:cNvPr>
          <p:cNvSpPr/>
          <p:nvPr/>
        </p:nvSpPr>
        <p:spPr>
          <a:xfrm>
            <a:off x="143339" y="2684140"/>
            <a:ext cx="5760640" cy="2164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800"/>
              </a:spcBef>
              <a:buNone/>
            </a:pPr>
            <a:r>
              <a:rPr lang="zh-CN" altLang="en-US" sz="2133" b="1" dirty="0">
                <a:ea typeface="微软雅黑" panose="020B0503020204020204" pitchFamily="34" charset="-122"/>
              </a:rPr>
              <a:t>低秩近似的意义：</a:t>
            </a:r>
            <a:endParaRPr lang="en-US" altLang="zh-CN" sz="2133" b="1" dirty="0">
              <a:ea typeface="微软雅黑" panose="020B0503020204020204" pitchFamily="34" charset="-122"/>
            </a:endParaRPr>
          </a:p>
          <a:p>
            <a:pPr marL="386980" lvl="1">
              <a:spcBef>
                <a:spcPts val="400"/>
              </a:spcBef>
              <a:buNone/>
            </a:pPr>
            <a:r>
              <a:rPr lang="zh-CN" altLang="en-US" sz="2133" dirty="0">
                <a:ea typeface="微软雅黑" panose="020B0503020204020204" pitchFamily="34" charset="-122"/>
              </a:rPr>
              <a:t>保留决定数据分布的最主要的模式</a:t>
            </a:r>
            <a:r>
              <a:rPr lang="en-US" altLang="zh-CN" sz="2133" dirty="0">
                <a:ea typeface="微软雅黑" panose="020B0503020204020204" pitchFamily="34" charset="-122"/>
              </a:rPr>
              <a:t>/</a:t>
            </a:r>
            <a:r>
              <a:rPr lang="zh-CN" altLang="en-US" sz="2133" dirty="0">
                <a:ea typeface="微软雅黑" panose="020B0503020204020204" pitchFamily="34" charset="-122"/>
              </a:rPr>
              <a:t>方向（其他可能是噪声或其他不关键信息）</a:t>
            </a:r>
            <a:endParaRPr lang="en-US" altLang="zh-CN" sz="2133" dirty="0">
              <a:ea typeface="微软雅黑" panose="020B0503020204020204" pitchFamily="34" charset="-122"/>
            </a:endParaRPr>
          </a:p>
          <a:p>
            <a:pPr marL="386980" lvl="1">
              <a:spcBef>
                <a:spcPts val="400"/>
              </a:spcBef>
              <a:buNone/>
            </a:pPr>
            <a:r>
              <a:rPr lang="en-US" altLang="zh-CN" sz="2133" dirty="0">
                <a:ea typeface="微软雅黑" panose="020B0503020204020204" pitchFamily="34" charset="-122"/>
              </a:rPr>
              <a:t>SVD</a:t>
            </a:r>
            <a:r>
              <a:rPr lang="zh-CN" altLang="en-US" sz="2133" dirty="0">
                <a:ea typeface="微软雅黑" panose="020B0503020204020204" pitchFamily="34" charset="-122"/>
              </a:rPr>
              <a:t>的两个角度：数据降维用的是分解后的低维样本表示矩阵，低秩近似用的是重构后的矩阵</a:t>
            </a:r>
            <a:endParaRPr lang="en-US" altLang="zh-CN" sz="2133" dirty="0"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C564885-9A79-47FB-A53A-4EC08DE45740}"/>
              </a:ext>
            </a:extLst>
          </p:cNvPr>
          <p:cNvSpPr/>
          <p:nvPr/>
        </p:nvSpPr>
        <p:spPr>
          <a:xfrm>
            <a:off x="6128057" y="1143000"/>
            <a:ext cx="1620957" cy="523220"/>
          </a:xfrm>
          <a:prstGeom prst="rect">
            <a:avLst/>
          </a:prstGeom>
          <a:solidFill>
            <a:srgbClr val="FFC000"/>
          </a:solidFill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b="1" dirty="0">
                <a:solidFill>
                  <a:schemeClr val="bg1"/>
                </a:solidFill>
                <a:ea typeface="微软雅黑" panose="020B0503020204020204" pitchFamily="34" charset="-122"/>
              </a:rPr>
              <a:t>图像去噪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1BE92EB-BE99-4B07-861E-19E6AE8677FA}"/>
              </a:ext>
            </a:extLst>
          </p:cNvPr>
          <p:cNvSpPr/>
          <p:nvPr/>
        </p:nvSpPr>
        <p:spPr>
          <a:xfrm>
            <a:off x="6049916" y="1722256"/>
            <a:ext cx="5760640" cy="1456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400"/>
              </a:spcBef>
              <a:buNone/>
            </a:pP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数据矩阵</a:t>
            </a:r>
            <a:r>
              <a:rPr lang="en-US" altLang="zh-CN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一般同时</a:t>
            </a:r>
            <a:r>
              <a:rPr lang="zh-CN" altLang="en-US" sz="2133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包含结构信息和噪声</a:t>
            </a:r>
            <a:endParaRPr lang="en-US" altLang="zh-CN" sz="2133" dirty="0">
              <a:solidFill>
                <a:srgbClr val="000099"/>
              </a:solidFill>
              <a:ea typeface="微软雅黑" panose="020B0503020204020204" pitchFamily="34" charset="-122"/>
            </a:endParaRPr>
          </a:p>
          <a:p>
            <a:pPr>
              <a:spcBef>
                <a:spcPts val="400"/>
              </a:spcBef>
              <a:buNone/>
            </a:pP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矩阵分解为两个矩阵相加，一个是</a:t>
            </a:r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低秩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的（结构信息造成行或列间线性相关），另一个是</a:t>
            </a:r>
            <a:r>
              <a:rPr lang="zh-CN" altLang="en-US" sz="2133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</a:t>
            </a:r>
            <a:r>
              <a:rPr lang="zh-CN" altLang="en-US" sz="2133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的（噪声是稀疏的）</a:t>
            </a:r>
            <a:endParaRPr lang="en-US" altLang="zh-CN" sz="2133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83FFD6-46C3-4361-91CF-10980425F310}"/>
                  </a:ext>
                </a:extLst>
              </p:cNvPr>
              <p:cNvSpPr txBox="1"/>
              <p:nvPr/>
            </p:nvSpPr>
            <p:spPr>
              <a:xfrm>
                <a:off x="6400409" y="3298639"/>
                <a:ext cx="2852448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33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CN" sz="21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𝑟𝑎𝑛𝑘</m:t>
                          </m:r>
                          <m:d>
                            <m:dPr>
                              <m:ctrlP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</m:d>
                          <m:r>
                            <a:rPr lang="en-US" altLang="zh-CN" sz="21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33" i="1">
                              <a:solidFill>
                                <a:srgbClr val="000099"/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3" i="1">
                                      <a:solidFill>
                                        <a:srgbClr val="000099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3" i="1">
                                          <a:solidFill>
                                            <a:srgbClr val="00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3" i="1">
                                          <a:solidFill>
                                            <a:srgbClr val="000099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3" i="1">
                                  <a:solidFill>
                                    <a:srgbClr val="000099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1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A683FFD6-46C3-4361-91CF-10980425F3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409" y="3298639"/>
                <a:ext cx="2852448" cy="476092"/>
              </a:xfrm>
              <a:prstGeom prst="rect">
                <a:avLst/>
              </a:prstGeom>
              <a:blipFill>
                <a:blip r:embed="rId4"/>
                <a:stretch>
                  <a:fillRect b="-897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2545F6-C39A-4A13-B59F-D72177D948D3}"/>
                  </a:ext>
                </a:extLst>
              </p:cNvPr>
              <p:cNvSpPr txBox="1"/>
              <p:nvPr/>
            </p:nvSpPr>
            <p:spPr>
              <a:xfrm>
                <a:off x="9360363" y="3310670"/>
                <a:ext cx="1808123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33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133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822545F6-C39A-4A13-B59F-D72177D948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60363" y="3310670"/>
                <a:ext cx="1808123" cy="328231"/>
              </a:xfrm>
              <a:prstGeom prst="rect">
                <a:avLst/>
              </a:prstGeom>
              <a:blipFill>
                <a:blip r:embed="rId5"/>
                <a:stretch>
                  <a:fillRect l="-1347" r="-1684" b="-925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>
            <a:extLst>
              <a:ext uri="{FF2B5EF4-FFF2-40B4-BE49-F238E27FC236}">
                <a16:creationId xmlns:a16="http://schemas.microsoft.com/office/drawing/2014/main" id="{9A82D989-00CB-427D-8DD4-5CC406AB7E1D}"/>
              </a:ext>
            </a:extLst>
          </p:cNvPr>
          <p:cNvSpPr/>
          <p:nvPr/>
        </p:nvSpPr>
        <p:spPr>
          <a:xfrm>
            <a:off x="6322991" y="4677141"/>
            <a:ext cx="5149607" cy="1729897"/>
          </a:xfrm>
          <a:prstGeom prst="rect">
            <a:avLst/>
          </a:prstGeom>
          <a:solidFill>
            <a:srgbClr val="BAE18F"/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鲁棒</a:t>
            </a:r>
            <a:r>
              <a:rPr lang="en-US" altLang="zh-CN" sz="2133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</a:p>
          <a:p>
            <a:pPr>
              <a:buNone/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PCA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假设数据噪声是高斯的，易受大噪声或者严重离群点影响，导致无法正常工作。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ts val="800"/>
              </a:spcBef>
              <a:buNone/>
            </a:pPr>
            <a:r>
              <a:rPr lang="en-US" altLang="zh-CN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PCA</a:t>
            </a: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只是假设它的噪声是稀疏的，不管噪声的强弱和分布</a:t>
            </a:r>
            <a:endParaRPr lang="zh-CN" altLang="en-US" sz="2133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箭头: 下 7">
            <a:extLst>
              <a:ext uri="{FF2B5EF4-FFF2-40B4-BE49-F238E27FC236}">
                <a16:creationId xmlns:a16="http://schemas.microsoft.com/office/drawing/2014/main" id="{C14D17CA-E66F-4DE3-8E47-89CDBDDB725D}"/>
              </a:ext>
            </a:extLst>
          </p:cNvPr>
          <p:cNvSpPr/>
          <p:nvPr/>
        </p:nvSpPr>
        <p:spPr>
          <a:xfrm>
            <a:off x="7056107" y="3818874"/>
            <a:ext cx="288032" cy="242025"/>
          </a:xfrm>
          <a:prstGeom prst="downArrow">
            <a:avLst/>
          </a:prstGeom>
          <a:ln w="19050">
            <a:solidFill>
              <a:schemeClr val="accent6">
                <a:lumMod val="50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90067DF-F4C3-4FD0-A965-5D6C0704B50E}"/>
                  </a:ext>
                </a:extLst>
              </p:cNvPr>
              <p:cNvSpPr txBox="1"/>
              <p:nvPr/>
            </p:nvSpPr>
            <p:spPr>
              <a:xfrm>
                <a:off x="6400410" y="4105103"/>
                <a:ext cx="2474845" cy="47609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2133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133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min</m:t>
                              </m:r>
                            </m:e>
                            <m:lim>
                              <m:r>
                                <m:rPr>
                                  <m:sty m:val="p"/>
                                </m:rP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A</m:t>
                              </m:r>
                              <m: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lim>
                          </m:limLow>
                        </m:fName>
                        <m:e>
                          <m:r>
                            <a:rPr lang="en-US" altLang="zh-CN" sz="2133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3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3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3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𝐴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b>
                          </m:sSub>
                          <m:r>
                            <a:rPr lang="en-US" altLang="zh-CN" sz="2133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133" i="1">
                              <a:solidFill>
                                <a:schemeClr val="accent6">
                                  <a:lumMod val="50000"/>
                                </a:schemeClr>
                              </a:solidFill>
                              <a:latin typeface="Cambria Math" panose="02040503050406030204" pitchFamily="18" charset="0"/>
                            </a:rPr>
                            <m:t>𝜆</m:t>
                          </m:r>
                          <m:sSub>
                            <m:sSubPr>
                              <m:ctrlP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zh-CN" sz="2133" i="1">
                                      <a:solidFill>
                                        <a:schemeClr val="accent6">
                                          <a:lumMod val="50000"/>
                                        </a:schemeClr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altLang="zh-CN" sz="2133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2133" i="1">
                                          <a:solidFill>
                                            <a:schemeClr val="accent6">
                                              <a:lumMod val="50000"/>
                                            </a:schemeClr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𝐸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b>
                              <m:r>
                                <a:rPr lang="en-US" altLang="zh-CN" sz="2133" i="1">
                                  <a:solidFill>
                                    <a:schemeClr val="accent6">
                                      <a:lumMod val="50000"/>
                                    </a:schemeClr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zh-CN" altLang="en-US" sz="2133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90067DF-F4C3-4FD0-A965-5D6C0704B5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0410" y="4105103"/>
                <a:ext cx="2474845" cy="476092"/>
              </a:xfrm>
              <a:prstGeom prst="rect">
                <a:avLst/>
              </a:prstGeom>
              <a:blipFill>
                <a:blip r:embed="rId6"/>
                <a:stretch>
                  <a:fillRect b="-75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7D2A66-50F2-4172-94AF-5258B13C5456}"/>
                  </a:ext>
                </a:extLst>
              </p:cNvPr>
              <p:cNvSpPr txBox="1"/>
              <p:nvPr/>
            </p:nvSpPr>
            <p:spPr>
              <a:xfrm>
                <a:off x="9168341" y="4138168"/>
                <a:ext cx="1808123" cy="3282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.  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133" i="1">
                          <a:solidFill>
                            <a:schemeClr val="accent6">
                              <a:lumMod val="50000"/>
                            </a:schemeClr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</m:oMath>
                  </m:oMathPara>
                </a14:m>
                <a:endParaRPr lang="zh-CN" altLang="en-US" sz="2133" dirty="0">
                  <a:solidFill>
                    <a:schemeClr val="accent6">
                      <a:lumMod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9B7D2A66-50F2-4172-94AF-5258B13C54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68341" y="4138168"/>
                <a:ext cx="1808123" cy="328231"/>
              </a:xfrm>
              <a:prstGeom prst="rect">
                <a:avLst/>
              </a:prstGeom>
              <a:blipFill>
                <a:blip r:embed="rId7"/>
                <a:stretch>
                  <a:fillRect l="-1347" r="-1347" b="-74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图片 10">
            <a:extLst>
              <a:ext uri="{FF2B5EF4-FFF2-40B4-BE49-F238E27FC236}">
                <a16:creationId xmlns:a16="http://schemas.microsoft.com/office/drawing/2014/main" id="{9813680F-21E5-4EDC-9357-B0C5309A81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903" y="2756927"/>
            <a:ext cx="5791317" cy="3387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3784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20" grpId="0"/>
      <p:bldP spid="2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925" y="91059"/>
            <a:ext cx="7056107" cy="609600"/>
          </a:xfrm>
          <a:noFill/>
        </p:spPr>
        <p:txBody>
          <a:bodyPr/>
          <a:lstStyle/>
          <a:p>
            <a:r>
              <a:rPr lang="zh-CN" altLang="en-US" sz="3600" dirty="0">
                <a:solidFill>
                  <a:schemeClr val="tx1"/>
                </a:solidFill>
              </a:rPr>
              <a:t>机器学习算法中的数学基础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A169A8E-FEC2-4A1C-9B01-00AF0E74C5C6}"/>
              </a:ext>
            </a:extLst>
          </p:cNvPr>
          <p:cNvSpPr/>
          <p:nvPr/>
        </p:nvSpPr>
        <p:spPr>
          <a:xfrm>
            <a:off x="638356" y="2327285"/>
            <a:ext cx="4128459" cy="10568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概率是基础 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支持向量机涉及很多数学基础</a:t>
            </a:r>
            <a:endParaRPr lang="en-US" altLang="zh-CN" sz="1867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spcBef>
                <a:spcPts val="400"/>
              </a:spcBef>
              <a:buClrTx/>
              <a:buFont typeface="Wingdings" panose="05000000000000000000" pitchFamily="2" charset="2"/>
              <a:buChar char="p"/>
            </a:pPr>
            <a:r>
              <a:rPr lang="zh-CN" altLang="en-US" sz="1867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梯度下降是神经网络共同的基础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CA45396-7982-4303-8D37-DA641C7FE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7864" y="914400"/>
            <a:ext cx="6288731" cy="5487620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5009963" y="2531670"/>
            <a:ext cx="5952661" cy="480053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09963" y="4549981"/>
            <a:ext cx="5952661" cy="1123281"/>
          </a:xfrm>
          <a:prstGeom prst="rect">
            <a:avLst/>
          </a:prstGeom>
          <a:noFill/>
          <a:ln w="12700" cap="flat" cmpd="sng" algn="ctr">
            <a:solidFill>
              <a:srgbClr val="FF0000"/>
            </a:solidFill>
            <a:prstDash val="solid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84032" y="1437855"/>
            <a:ext cx="1152128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93866" y="1205994"/>
            <a:ext cx="3977465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87058" y="1897481"/>
            <a:ext cx="650345" cy="174565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84033" y="3032812"/>
            <a:ext cx="1855515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384032" y="3247485"/>
            <a:ext cx="865611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366842" y="3481824"/>
            <a:ext cx="952172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35881" y="3480416"/>
            <a:ext cx="537476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393869" y="3716173"/>
            <a:ext cx="2988327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388687" y="4146859"/>
            <a:ext cx="2041067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384035" y="4376773"/>
            <a:ext cx="1394076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417906" y="5945968"/>
            <a:ext cx="1267343" cy="158697"/>
          </a:xfrm>
          <a:prstGeom prst="rect">
            <a:avLst/>
          </a:prstGeom>
          <a:solidFill>
            <a:srgbClr val="FF0000">
              <a:alpha val="27059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1219139" fontAlgn="auto">
              <a:spcBef>
                <a:spcPts val="0"/>
              </a:spcBef>
              <a:spcAft>
                <a:spcPts val="0"/>
              </a:spcAft>
            </a:pPr>
            <a:endParaRPr lang="zh-CN" altLang="en-US" sz="1867" b="1" kern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7429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057400" y="467380"/>
            <a:ext cx="8077200" cy="52322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D51203"/>
              </a:buClr>
              <a:buSzPct val="80000"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北京交通大学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机器学习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课程组成员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D7D0B5-32A2-49D8-A6C2-A17DCB2CD645}"/>
              </a:ext>
            </a:extLst>
          </p:cNvPr>
          <p:cNvSpPr/>
          <p:nvPr/>
        </p:nvSpPr>
        <p:spPr>
          <a:xfrm>
            <a:off x="1828800" y="1828800"/>
            <a:ext cx="11760200" cy="23519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景丽萍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3"/>
              </a:rPr>
              <a:t>lpjing@bjtu.edu.cn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  <a:hlinkClick r:id="rId4"/>
              </a:rPr>
              <a:t>http://faculty.bjtu.edu.cn/8249/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万怀宇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5"/>
              </a:rPr>
              <a:t>hywan@bjtu.edu.cn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</a:rPr>
              <a:t>，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Times New Roman" panose="02020603050405020304" pitchFamily="18" charset="0"/>
                <a:hlinkClick r:id="rId6"/>
              </a:rPr>
              <a:t>http://faculty.bjtu.edu.cn/8793/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Times New Roman" panose="02020603050405020304" pitchFamily="18" charset="0"/>
            </a:endParaRPr>
          </a:p>
          <a:p>
            <a:pPr marL="0" marR="0" lvl="2" indent="0" algn="l" defTabSz="914400" rtl="0" eaLnBrk="0" fontAlgn="auto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桑基韬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7"/>
              </a:rPr>
              <a:t>jtsang@bjtu.edu.cn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8"/>
              </a:rPr>
              <a:t>http://faculty.bjtu.edu.cn/9129/</a:t>
            </a:r>
            <a:endParaRPr kumimoji="0" lang="en-US" altLang="zh-CN" sz="2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王    晶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wj@bjtu.edu.cn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0"/>
              </a:rPr>
              <a:t>http://faculty.bjtu.edu.cn/9167/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  <a:p>
            <a:pPr marL="0" marR="0" lvl="2" indent="0" algn="l" defTabSz="914400" rtl="0" eaLnBrk="0" fontAlgn="base" latinLnBrk="0" hangingPunct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楷体" panose="02010609060101010101" pitchFamily="49" charset="-122"/>
                <a:cs typeface="Times New Roman" panose="02020603050405020304" pitchFamily="18" charset="0"/>
              </a:rPr>
              <a:t>李晓龙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：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9"/>
              </a:rPr>
              <a:t>lixl@bjtu.edu.cn</a:t>
            </a:r>
            <a:r>
              <a:rPr kumimoji="0" lang="zh-CN" altLang="en-US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</a:rPr>
              <a:t>，          </a:t>
            </a:r>
            <a:r>
              <a:rPr kumimoji="0" lang="en-US" altLang="zh-CN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楷体" panose="02010609060101010101" pitchFamily="49" charset="-122"/>
                <a:cs typeface="Arial" panose="020B0604020202020204" pitchFamily="34" charset="0"/>
                <a:hlinkClick r:id="rId11"/>
              </a:rPr>
              <a:t>http://faculty.bjtu.edu.cn/9089/</a:t>
            </a:r>
            <a:endParaRPr kumimoji="0" lang="en-US" altLang="zh-CN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楷体" panose="02010609060101010101" pitchFamily="49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7795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表示：向量</a:t>
            </a:r>
            <a:r>
              <a:rPr lang="en-US" altLang="zh-CN" dirty="0"/>
              <a:t>&amp;</a:t>
            </a:r>
            <a:r>
              <a:rPr lang="zh-CN" altLang="en-US" dirty="0"/>
              <a:t>矩阵</a:t>
            </a:r>
          </a:p>
        </p:txBody>
      </p:sp>
      <p:pic>
        <p:nvPicPr>
          <p:cNvPr id="5" name="Picture 2" descr="å¾çæç´¢ç»æ">
            <a:extLst>
              <a:ext uri="{FF2B5EF4-FFF2-40B4-BE49-F238E27FC236}">
                <a16:creationId xmlns:a16="http://schemas.microsoft.com/office/drawing/2014/main" id="{1A30CE55-E433-427F-9497-9DD20F0D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64" y="914400"/>
            <a:ext cx="2904766" cy="29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11AB4D-1EE4-43A8-AAD6-6E04984C7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6" y="1592504"/>
            <a:ext cx="1461544" cy="15655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04CBBE-9276-4B7D-ABAA-3538FF7AC65E}"/>
              </a:ext>
            </a:extLst>
          </p:cNvPr>
          <p:cNvSpPr/>
          <p:nvPr/>
        </p:nvSpPr>
        <p:spPr>
          <a:xfrm>
            <a:off x="304800" y="3231728"/>
            <a:ext cx="2844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灰度图像：二维矩阵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B772DA-EB43-4D7F-80AF-735F6F742855}"/>
              </a:ext>
            </a:extLst>
          </p:cNvPr>
          <p:cNvSpPr/>
          <p:nvPr/>
        </p:nvSpPr>
        <p:spPr>
          <a:xfrm>
            <a:off x="3191234" y="3773810"/>
            <a:ext cx="2904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彩色图像：三阶张量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F64337-DE9A-4D98-A32F-0F5FF3D6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258" y="4465812"/>
            <a:ext cx="3656260" cy="15539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E62DC7-E545-4E62-AE40-B081BEC4A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13" y="4664926"/>
            <a:ext cx="1519663" cy="1173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02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表示：向量</a:t>
            </a:r>
            <a:r>
              <a:rPr lang="en-US" altLang="zh-CN" dirty="0"/>
              <a:t>&amp;</a:t>
            </a:r>
            <a:r>
              <a:rPr lang="zh-CN" altLang="en-US" dirty="0"/>
              <a:t>矩阵</a:t>
            </a:r>
          </a:p>
        </p:txBody>
      </p:sp>
      <p:pic>
        <p:nvPicPr>
          <p:cNvPr id="5" name="Picture 2" descr="å¾çæç´¢ç»æ">
            <a:extLst>
              <a:ext uri="{FF2B5EF4-FFF2-40B4-BE49-F238E27FC236}">
                <a16:creationId xmlns:a16="http://schemas.microsoft.com/office/drawing/2014/main" id="{1A30CE55-E433-427F-9497-9DD20F0D23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7764" y="914400"/>
            <a:ext cx="2904766" cy="291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11AB4D-1EE4-43A8-AAD6-6E04984C7D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596" y="1592504"/>
            <a:ext cx="1461544" cy="1565581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04CBBE-9276-4B7D-ABAA-3538FF7AC65E}"/>
              </a:ext>
            </a:extLst>
          </p:cNvPr>
          <p:cNvSpPr/>
          <p:nvPr/>
        </p:nvSpPr>
        <p:spPr>
          <a:xfrm>
            <a:off x="304800" y="3231728"/>
            <a:ext cx="284440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灰度图像：二维矩阵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7B772DA-EB43-4D7F-80AF-735F6F742855}"/>
              </a:ext>
            </a:extLst>
          </p:cNvPr>
          <p:cNvSpPr/>
          <p:nvPr/>
        </p:nvSpPr>
        <p:spPr>
          <a:xfrm>
            <a:off x="3191234" y="3773810"/>
            <a:ext cx="29047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zh-CN" altLang="en-US" sz="1600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彩色图像：三阶张量</a:t>
            </a:r>
            <a:endParaRPr lang="zh-CN" altLang="en-US" sz="1600" dirty="0">
              <a:solidFill>
                <a:srgbClr val="000099"/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4F64337-DE9A-4D98-A32F-0F5FF3D6B0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2258" y="4465812"/>
            <a:ext cx="3656260" cy="155398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E62DC7-E545-4E62-AE40-B081BEC4A2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913" y="4664926"/>
            <a:ext cx="1519663" cy="1173062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6FFE796D-E9D3-42D2-8759-07D27A5258BF}"/>
              </a:ext>
            </a:extLst>
          </p:cNvPr>
          <p:cNvSpPr/>
          <p:nvPr/>
        </p:nvSpPr>
        <p:spPr>
          <a:xfrm>
            <a:off x="285750" y="1140806"/>
            <a:ext cx="5496780" cy="5107594"/>
          </a:xfrm>
          <a:prstGeom prst="rect">
            <a:avLst/>
          </a:prstGeom>
          <a:solidFill>
            <a:srgbClr val="FFFFFF">
              <a:alpha val="65098"/>
            </a:srgbClr>
          </a:solidFill>
          <a:ln w="12700" cap="flat" cmpd="sng" algn="ctr">
            <a:noFill/>
            <a:prstDash val="dash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ClrTx/>
              <a:buNone/>
            </a:pPr>
            <a:endParaRPr lang="zh-CN" altLang="en-US" sz="1600" b="1" ker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CD0507-3666-4832-8A77-081F2BBB125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10159" y="3347675"/>
            <a:ext cx="5577041" cy="289650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6D32E554-301C-47F2-A2A4-74090CA9F3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47145" y="1218483"/>
            <a:ext cx="2506457" cy="212795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B2902F-C0DF-4627-BCCF-9FBC99E5263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15171" y="1136590"/>
            <a:ext cx="2291528" cy="1257004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AA7505B1-AB0F-423B-BC00-D583A3F34969}"/>
              </a:ext>
            </a:extLst>
          </p:cNvPr>
          <p:cNvSpPr/>
          <p:nvPr/>
        </p:nvSpPr>
        <p:spPr>
          <a:xfrm>
            <a:off x="6644097" y="2734712"/>
            <a:ext cx="3094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Tx/>
              <a:buNone/>
            </a:pPr>
            <a:r>
              <a:rPr lang="en-US" altLang="zh-CN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GPU: </a:t>
            </a:r>
            <a:r>
              <a:rPr lang="zh-CN" altLang="en-US" sz="16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矩阵并行计算</a:t>
            </a:r>
            <a:endParaRPr lang="zh-CN" altLang="en-US" sz="1600" b="1" dirty="0">
              <a:solidFill>
                <a:srgbClr val="00009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47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变换：矩阵乘法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E4F859-0855-4E32-8F4B-F51C73A109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1296028"/>
            <a:ext cx="4744895" cy="3809372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B9BDFB3-FA04-48DA-A61C-C9B3E3ABA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0510" y="1444964"/>
            <a:ext cx="2923190" cy="132071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B3E8F28-FB43-4C21-AAD6-3BC9D8DE6278}"/>
              </a:ext>
            </a:extLst>
          </p:cNvPr>
          <p:cNvSpPr/>
          <p:nvPr/>
        </p:nvSpPr>
        <p:spPr>
          <a:xfrm>
            <a:off x="5439975" y="2971800"/>
            <a:ext cx="6341680" cy="19251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>
              <a:buClrTx/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：描述向量点本身的变化                       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8" lvl="1"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经过矩阵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所描述的变换，变成了向量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742932" lvl="1" indent="-28574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特征空间映射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：点不变，矩阵的作用是对参考系进行变换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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一个对象在坐标系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的度量下得到的结果为向量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x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，在标准坐标系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的度量下得到的结果为向量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  <a:endParaRPr lang="zh-CN" altLang="en-US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D745FB7-1698-4C84-A552-806D4AD5FA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1295" y="1295400"/>
            <a:ext cx="901425" cy="2113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4168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8078A35-AA06-4016-8451-96D743F1FBCB}"/>
              </a:ext>
            </a:extLst>
          </p:cNvPr>
          <p:cNvSpPr/>
          <p:nvPr/>
        </p:nvSpPr>
        <p:spPr>
          <a:xfrm>
            <a:off x="723630" y="3924609"/>
            <a:ext cx="4687524" cy="1799993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600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52E6164-EDDB-44FB-8976-AADD5773543B}"/>
              </a:ext>
            </a:extLst>
          </p:cNvPr>
          <p:cNvSpPr/>
          <p:nvPr/>
        </p:nvSpPr>
        <p:spPr>
          <a:xfrm>
            <a:off x="274876" y="1649270"/>
            <a:ext cx="4962400" cy="14265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8" lvl="1" indent="-285750"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描述向量点本身的变化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8" lvl="1">
              <a:buClr>
                <a:schemeClr val="tx1"/>
              </a:buClr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    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向量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经过矩阵 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所描述的变换， 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188" lvl="1">
              <a:buClr>
                <a:schemeClr val="tx1"/>
              </a:buClr>
              <a:buNone/>
            </a:pP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变成了向量</a:t>
            </a:r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y</a:t>
            </a:r>
          </a:p>
          <a:p>
            <a:pPr marL="742938" lvl="1" indent="-285750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1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线性变换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：旋转、缩放、镜像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0DFF28E-706D-4900-9727-B9FA6BC04ED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820271" y="4579294"/>
            <a:ext cx="3516014" cy="1145307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C7170841-A73B-4921-A67D-3942EC6501F4}"/>
              </a:ext>
            </a:extLst>
          </p:cNvPr>
          <p:cNvSpPr/>
          <p:nvPr/>
        </p:nvSpPr>
        <p:spPr>
          <a:xfrm>
            <a:off x="779524" y="4672327"/>
            <a:ext cx="936669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旋转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None/>
            </a:pP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矩阵</a:t>
            </a:r>
            <a:endParaRPr lang="zh-CN" altLang="en-US" sz="18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332562-F8CF-488A-BB6B-18E53EFD6E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330" y="990600"/>
            <a:ext cx="4905670" cy="522472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935B4A6-6783-4627-B8B8-D200A357BEA6}"/>
                  </a:ext>
                </a:extLst>
              </p:cNvPr>
              <p:cNvSpPr/>
              <p:nvPr/>
            </p:nvSpPr>
            <p:spPr>
              <a:xfrm>
                <a:off x="1470201" y="3991381"/>
                <a:ext cx="123726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2400" b="1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1">
                          <a:latin typeface="Cambria Math" panose="02040503050406030204" pitchFamily="18" charset="0"/>
                        </a:rPr>
                        <m:t>𝐛</m:t>
                      </m:r>
                    </m:oMath>
                  </m:oMathPara>
                </a14:m>
                <a:endParaRPr lang="en-US" altLang="zh-CN" sz="2400" b="1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A935B4A6-6783-4627-B8B8-D200A357B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201" y="3991381"/>
                <a:ext cx="1237262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101713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zh-CN" altLang="en-US" sz="3600" dirty="0"/>
              <a:t>变换：特征空间映射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0138B8AB-10E7-4F57-B6E9-68D5E856F9E0}"/>
              </a:ext>
            </a:extLst>
          </p:cNvPr>
          <p:cNvSpPr/>
          <p:nvPr/>
        </p:nvSpPr>
        <p:spPr>
          <a:xfrm>
            <a:off x="327227" y="3228496"/>
            <a:ext cx="5007295" cy="309610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74B56BB-160E-4A18-96D9-5C1EF9ACDCDA}"/>
              </a:ext>
            </a:extLst>
          </p:cNvPr>
          <p:cNvSpPr/>
          <p:nvPr/>
        </p:nvSpPr>
        <p:spPr>
          <a:xfrm>
            <a:off x="0" y="1191212"/>
            <a:ext cx="4788303" cy="1669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32" lvl="1" indent="-285744">
              <a:spcBef>
                <a:spcPts val="9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线性空间映射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：点不变，矩阵的作用是对参考系进行变换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30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一个对象在坐标系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的度量下   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得到的结果为向量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，在标准坐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0"/>
              </a:spcBef>
              <a:buNone/>
            </a:pP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标系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度量下得到的结果为 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1766B7-86BC-4E37-8E65-AEADEC126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8574" y="1196834"/>
            <a:ext cx="4924831" cy="478183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9388D81-DB58-4401-9B70-33256808EC73}"/>
              </a:ext>
            </a:extLst>
          </p:cNvPr>
          <p:cNvSpPr/>
          <p:nvPr/>
        </p:nvSpPr>
        <p:spPr>
          <a:xfrm>
            <a:off x="1592947" y="3295458"/>
            <a:ext cx="31213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在标准坐标系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（地球参考系）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25170A2-28B0-4248-8770-533D76463DE9}"/>
                  </a:ext>
                </a:extLst>
              </p:cNvPr>
              <p:cNvSpPr/>
              <p:nvPr/>
            </p:nvSpPr>
            <p:spPr>
              <a:xfrm>
                <a:off x="532786" y="3251598"/>
                <a:ext cx="57900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625170A2-28B0-4248-8770-533D76463DE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786" y="3251598"/>
                <a:ext cx="579005" cy="64633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9B04A6-EA5E-4A5F-B3F6-230C929FDA70}"/>
                  </a:ext>
                </a:extLst>
              </p:cNvPr>
              <p:cNvSpPr/>
              <p:nvPr/>
            </p:nvSpPr>
            <p:spPr>
              <a:xfrm>
                <a:off x="441279" y="4074863"/>
                <a:ext cx="885178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D49B04A6-EA5E-4A5F-B3F6-230C929FDA7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279" y="4074863"/>
                <a:ext cx="885178" cy="64633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0DF427-DA46-4A96-9976-9C882E58C9FC}"/>
                  </a:ext>
                </a:extLst>
              </p:cNvPr>
              <p:cNvSpPr/>
              <p:nvPr/>
            </p:nvSpPr>
            <p:spPr>
              <a:xfrm>
                <a:off x="327229" y="5036670"/>
                <a:ext cx="1766830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𝑨𝒙</m:t>
                      </m:r>
                      <m:r>
                        <a:rPr lang="en-US" altLang="zh-CN" sz="3600" b="1" i="1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1" i="1" smtClean="0">
                          <a:solidFill>
                            <a:srgbClr val="000099"/>
                          </a:solidFill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3600" b="1" dirty="0">
                  <a:solidFill>
                    <a:srgbClr val="000099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3D0DF427-DA46-4A96-9976-9C882E58C9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7229" y="5036670"/>
                <a:ext cx="1766830" cy="64633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BB2C637A-CFB6-4B37-8195-02A26E2EDD33}"/>
              </a:ext>
            </a:extLst>
          </p:cNvPr>
          <p:cNvSpPr/>
          <p:nvPr/>
        </p:nvSpPr>
        <p:spPr>
          <a:xfrm>
            <a:off x="1528827" y="4266500"/>
            <a:ext cx="32111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进入</a:t>
            </a: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A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坐标系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（公交车参考系）</a:t>
            </a:r>
            <a:endParaRPr lang="zh-CN" altLang="en-US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1" name="箭头: 下 10">
            <a:extLst>
              <a:ext uri="{FF2B5EF4-FFF2-40B4-BE49-F238E27FC236}">
                <a16:creationId xmlns:a16="http://schemas.microsoft.com/office/drawing/2014/main" id="{58123EA5-004F-4BA1-81D8-424F8BE0D819}"/>
              </a:ext>
            </a:extLst>
          </p:cNvPr>
          <p:cNvSpPr/>
          <p:nvPr/>
        </p:nvSpPr>
        <p:spPr>
          <a:xfrm>
            <a:off x="2394556" y="3746872"/>
            <a:ext cx="326420" cy="345883"/>
          </a:xfrm>
          <a:prstGeom prst="downArrow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A6D4F68D-5194-4847-A157-28587AF4C209}"/>
              </a:ext>
            </a:extLst>
          </p:cNvPr>
          <p:cNvSpPr/>
          <p:nvPr/>
        </p:nvSpPr>
        <p:spPr>
          <a:xfrm>
            <a:off x="2394556" y="4721356"/>
            <a:ext cx="326420" cy="345883"/>
          </a:xfrm>
          <a:prstGeom prst="downArrow">
            <a:avLst/>
          </a:prstGeom>
          <a:noFill/>
          <a:ln w="19050">
            <a:solidFill>
              <a:srgbClr val="000099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</a:pPr>
            <a:endParaRPr lang="zh-CN" altLang="en-US" sz="1600" b="1" ker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250441A1-3693-49F6-BD42-B158ACBAB610}"/>
              </a:ext>
            </a:extLst>
          </p:cNvPr>
          <p:cNvSpPr/>
          <p:nvPr/>
        </p:nvSpPr>
        <p:spPr>
          <a:xfrm>
            <a:off x="1417715" y="5294638"/>
            <a:ext cx="4728192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1200"/>
              </a:spcBef>
              <a:buNone/>
            </a:pPr>
            <a:r>
              <a:rPr lang="en-US" altLang="zh-CN" sz="1800" dirty="0">
                <a:latin typeface="黑体" panose="02010609060101010101" pitchFamily="49" charset="-122"/>
                <a:ea typeface="黑体" panose="02010609060101010101" pitchFamily="49" charset="-122"/>
              </a:rPr>
              <a:t>         x</a:t>
            </a:r>
            <a:r>
              <a:rPr lang="zh-CN" altLang="en-US" sz="1800" dirty="0">
                <a:latin typeface="黑体" panose="02010609060101010101" pitchFamily="49" charset="-122"/>
                <a:ea typeface="黑体" panose="02010609060101010101" pitchFamily="49" charset="-122"/>
              </a:rPr>
              <a:t>回到标准坐标系</a:t>
            </a:r>
            <a:endParaRPr lang="en-US" altLang="zh-CN" sz="18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300"/>
              </a:spcBef>
              <a:buNone/>
            </a:pP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   （  </a:t>
            </a: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b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代表在标准坐标系的坐标，</a:t>
            </a:r>
            <a:endParaRPr lang="en-US" altLang="zh-CN" sz="16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1600" dirty="0">
                <a:latin typeface="黑体" panose="02010609060101010101" pitchFamily="49" charset="-122"/>
                <a:ea typeface="黑体" panose="02010609060101010101" pitchFamily="49" charset="-122"/>
              </a:rPr>
              <a:t> x</a:t>
            </a:r>
            <a:r>
              <a:rPr lang="zh-CN" altLang="en-US" sz="1600" dirty="0">
                <a:latin typeface="黑体" panose="02010609060101010101" pitchFamily="49" charset="-122"/>
                <a:ea typeface="黑体" panose="02010609060101010101" pitchFamily="49" charset="-122"/>
              </a:rPr>
              <a:t>相对公交车参考系的位置没有变化）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0B344D9-09C4-402B-B3B4-8A14111BB22F}"/>
              </a:ext>
            </a:extLst>
          </p:cNvPr>
          <p:cNvSpPr txBox="1"/>
          <p:nvPr/>
        </p:nvSpPr>
        <p:spPr>
          <a:xfrm>
            <a:off x="2789160" y="3680543"/>
            <a:ext cx="14688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上车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793F327-3A09-48FF-857D-DC9555B2BEF2}"/>
              </a:ext>
            </a:extLst>
          </p:cNvPr>
          <p:cNvSpPr txBox="1"/>
          <p:nvPr/>
        </p:nvSpPr>
        <p:spPr>
          <a:xfrm>
            <a:off x="2775322" y="4653822"/>
            <a:ext cx="201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18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车动，下车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299D5103-F2CC-4125-BBAD-72F467259F6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39682" y="5196322"/>
            <a:ext cx="1628236" cy="952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7023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线性变换例子：图像旋转（水平扭曲）</a:t>
            </a: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C0E786-BCCB-4620-9788-F23DF4322D11}"/>
              </a:ext>
            </a:extLst>
          </p:cNvPr>
          <p:cNvGrpSpPr/>
          <p:nvPr/>
        </p:nvGrpSpPr>
        <p:grpSpPr>
          <a:xfrm>
            <a:off x="533400" y="1524001"/>
            <a:ext cx="10820400" cy="3810000"/>
            <a:chOff x="265356" y="1217078"/>
            <a:chExt cx="8260377" cy="277959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C7B6DEE5-265C-4EEE-8670-1695943A1933}"/>
                </a:ext>
              </a:extLst>
            </p:cNvPr>
            <p:cNvSpPr/>
            <p:nvPr/>
          </p:nvSpPr>
          <p:spPr>
            <a:xfrm>
              <a:off x="265356" y="1217078"/>
              <a:ext cx="3384376" cy="99358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44" indent="-285744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水平扭曲实际上相当于是对图像各行进行平移；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44" indent="-285744">
                <a:spcBef>
                  <a:spcPts val="300"/>
                </a:spcBef>
                <a:buClr>
                  <a:schemeClr val="tx1"/>
                </a:buClr>
                <a:buFont typeface="Wingdings" panose="05000000000000000000" pitchFamily="2" charset="2"/>
                <a:buChar char="p"/>
              </a:pP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纵坐标不变，横坐标平移量与纵坐标的位置成正比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B1CFF9B7-9C99-460F-9302-96E514DD219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21800" y="1476391"/>
              <a:ext cx="4303933" cy="25202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12063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/>
              <a:t>线性变换例子：图像旋转（水平扭曲）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922FBB5-F875-4F48-AF28-4B8AF431E4CE}"/>
              </a:ext>
            </a:extLst>
          </p:cNvPr>
          <p:cNvSpPr/>
          <p:nvPr/>
        </p:nvSpPr>
        <p:spPr>
          <a:xfrm>
            <a:off x="853440" y="3306526"/>
            <a:ext cx="4189408" cy="179887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 cap="flat" cmpd="sng" algn="ctr">
            <a:noFill/>
            <a:prstDash val="solid"/>
          </a:ln>
          <a:effectLst/>
        </p:spPr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60797-808B-4058-9427-1D1958AEBD7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04774" y="3408280"/>
            <a:ext cx="4017622" cy="93570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A43B62-3948-490E-8EC2-8080451BDE34}"/>
                  </a:ext>
                </a:extLst>
              </p:cNvPr>
              <p:cNvSpPr/>
              <p:nvPr/>
            </p:nvSpPr>
            <p:spPr>
              <a:xfrm>
                <a:off x="3193990" y="4467154"/>
                <a:ext cx="51520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</m:oMath>
                  </m:oMathPara>
                </a14:m>
                <a:endParaRPr lang="en-US" altLang="zh-CN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矩形 8">
                <a:extLst>
                  <a:ext uri="{FF2B5EF4-FFF2-40B4-BE49-F238E27FC236}">
                    <a16:creationId xmlns:a16="http://schemas.microsoft.com/office/drawing/2014/main" id="{EDA43B62-3948-490E-8EC2-8080451BDE3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93990" y="4467154"/>
                <a:ext cx="515205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矩形 9">
            <a:extLst>
              <a:ext uri="{FF2B5EF4-FFF2-40B4-BE49-F238E27FC236}">
                <a16:creationId xmlns:a16="http://schemas.microsoft.com/office/drawing/2014/main" id="{4E80CED1-63BC-43EC-A4E1-659F57A255E3}"/>
              </a:ext>
            </a:extLst>
          </p:cNvPr>
          <p:cNvSpPr/>
          <p:nvPr/>
        </p:nvSpPr>
        <p:spPr>
          <a:xfrm>
            <a:off x="3306348" y="3545087"/>
            <a:ext cx="1116920" cy="667908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 defTabSz="914377" eaLnBrk="1" fontAlgn="auto" hangingPunct="1"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400" b="1" ker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BE88FE37-FA01-4E61-B519-52983DA74DCC}"/>
              </a:ext>
            </a:extLst>
          </p:cNvPr>
          <p:cNvCxnSpPr>
            <a:cxnSpLocks/>
            <a:stCxn id="10" idx="2"/>
          </p:cNvCxnSpPr>
          <p:nvPr/>
        </p:nvCxnSpPr>
        <p:spPr>
          <a:xfrm flipH="1">
            <a:off x="3582284" y="4212992"/>
            <a:ext cx="282526" cy="3720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2DE92FDA-760D-45F8-87C0-43C156EB4FD3}"/>
              </a:ext>
            </a:extLst>
          </p:cNvPr>
          <p:cNvSpPr/>
          <p:nvPr/>
        </p:nvSpPr>
        <p:spPr>
          <a:xfrm>
            <a:off x="533400" y="1524001"/>
            <a:ext cx="4433248" cy="13619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水平扭曲实际上相当于是对图像各行进行平移；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44" indent="-285744">
              <a:spcBef>
                <a:spcPts val="300"/>
              </a:spcBef>
              <a:buClr>
                <a:schemeClr val="tx1"/>
              </a:buClr>
              <a:buFont typeface="Wingdings" panose="05000000000000000000" pitchFamily="2" charset="2"/>
              <a:buChar char="p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纵坐标不变，横坐标平移量与纵坐标的位置成正比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2B26E47-CD51-4A90-A7E6-11616E93FE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9927" y="1600200"/>
            <a:ext cx="7040662" cy="4018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089651"/>
      </p:ext>
    </p:extLst>
  </p:cSld>
  <p:clrMapOvr>
    <a:masterClrMapping/>
  </p:clrMapOvr>
</p:sld>
</file>

<file path=ppt/theme/theme1.xml><?xml version="1.0" encoding="utf-8"?>
<a:theme xmlns:a="http://schemas.openxmlformats.org/drawingml/2006/main" name="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Microsoft YaHei UI"/>
        <a:ea typeface="微软雅黑"/>
        <a:cs typeface=""/>
      </a:majorFont>
      <a:minorFont>
        <a:latin typeface="Times New Roman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McAfee PPT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4648</TotalTime>
  <Words>2413</Words>
  <Application>Microsoft Office PowerPoint</Application>
  <PresentationFormat>宽屏</PresentationFormat>
  <Paragraphs>397</Paragraphs>
  <Slides>29</Slides>
  <Notes>29</Notes>
  <HiddenSlides>0</HiddenSlides>
  <MMClips>0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29</vt:i4>
      </vt:variant>
    </vt:vector>
  </HeadingPairs>
  <TitlesOfParts>
    <vt:vector size="46" baseType="lpstr">
      <vt:lpstr>Microsoft YaHei UI</vt:lpstr>
      <vt:lpstr>PMingLiU</vt:lpstr>
      <vt:lpstr>等线</vt:lpstr>
      <vt:lpstr>等线 Light</vt:lpstr>
      <vt:lpstr>黑体</vt:lpstr>
      <vt:lpstr>楷体</vt:lpstr>
      <vt:lpstr>宋体</vt:lpstr>
      <vt:lpstr>微软雅黑</vt:lpstr>
      <vt:lpstr>Arial</vt:lpstr>
      <vt:lpstr>Calibri</vt:lpstr>
      <vt:lpstr>Calibri Light</vt:lpstr>
      <vt:lpstr>Cambria</vt:lpstr>
      <vt:lpstr>Cambria Math</vt:lpstr>
      <vt:lpstr>Times New Roman</vt:lpstr>
      <vt:lpstr>Wingdings</vt:lpstr>
      <vt:lpstr>McAfee PPT</vt:lpstr>
      <vt:lpstr>1_McAfee PPT</vt:lpstr>
      <vt:lpstr>PowerPoint 演示文稿</vt:lpstr>
      <vt:lpstr>机器学习的数学基础</vt:lpstr>
      <vt:lpstr>表示：向量&amp;矩阵</vt:lpstr>
      <vt:lpstr>表示：向量&amp;矩阵</vt:lpstr>
      <vt:lpstr>变换：矩阵乘法</vt:lpstr>
      <vt:lpstr>线性变换</vt:lpstr>
      <vt:lpstr>变换：特征空间映射</vt:lpstr>
      <vt:lpstr>线性变换例子：图像旋转（水平扭曲）</vt:lpstr>
      <vt:lpstr>线性变换例子：图像旋转（水平扭曲）</vt:lpstr>
      <vt:lpstr>特征空间映射例子：多层感知机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</vt:lpstr>
      <vt:lpstr>特征值和特征向量：特征值分解  奇异值分解</vt:lpstr>
      <vt:lpstr>奇异值分解应用：数据降维</vt:lpstr>
      <vt:lpstr>奇异值分解应用：数据降维主成分分析PCA</vt:lpstr>
      <vt:lpstr>奇异值分解应用：数据降维主成分分析PCA</vt:lpstr>
      <vt:lpstr>奇异值分解应用：数据降维主成分分析PCA</vt:lpstr>
      <vt:lpstr>奇异值分解应用：低秩近似</vt:lpstr>
      <vt:lpstr>奇异值分解应用：低秩近似</vt:lpstr>
      <vt:lpstr>奇异值分解应用：低秩近似</vt:lpstr>
      <vt:lpstr>机器学习算法中的数学基础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VS80I</dc:title>
  <dc:creator>McAfee</dc:creator>
  <cp:lastModifiedBy>Wang Jing</cp:lastModifiedBy>
  <cp:revision>1457</cp:revision>
  <dcterms:created xsi:type="dcterms:W3CDTF">2003-09-23T15:45:00Z</dcterms:created>
  <dcterms:modified xsi:type="dcterms:W3CDTF">2020-08-06T02:18:26Z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2052-10.1.0.7401</vt:lpwstr>
  </property>
</Properties>
</file>